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charset="1" panose="00000500000000000000"/>
      <p:regular r:id="rId10"/>
    </p:embeddedFont>
    <p:embeddedFont>
      <p:font typeface="Poppins Bold" charset="1" panose="00000800000000000000"/>
      <p:regular r:id="rId11"/>
    </p:embeddedFont>
    <p:embeddedFont>
      <p:font typeface="Poppins Italics" charset="1" panose="00000500000000000000"/>
      <p:regular r:id="rId12"/>
    </p:embeddedFont>
    <p:embeddedFont>
      <p:font typeface="Poppins Bold Italics" charset="1" panose="00000800000000000000"/>
      <p:regular r:id="rId13"/>
    </p:embeddedFont>
    <p:embeddedFont>
      <p:font typeface="Poppins Thin" charset="1" panose="00000300000000000000"/>
      <p:regular r:id="rId14"/>
    </p:embeddedFont>
    <p:embeddedFont>
      <p:font typeface="Poppins Thin Italics" charset="1" panose="00000300000000000000"/>
      <p:regular r:id="rId15"/>
    </p:embeddedFont>
    <p:embeddedFont>
      <p:font typeface="Poppins Extra-Light" charset="1" panose="00000300000000000000"/>
      <p:regular r:id="rId16"/>
    </p:embeddedFont>
    <p:embeddedFont>
      <p:font typeface="Poppins Extra-Light Italics" charset="1" panose="00000300000000000000"/>
      <p:regular r:id="rId17"/>
    </p:embeddedFont>
    <p:embeddedFont>
      <p:font typeface="Poppins Light" charset="1" panose="00000400000000000000"/>
      <p:regular r:id="rId18"/>
    </p:embeddedFont>
    <p:embeddedFont>
      <p:font typeface="Poppins Light Italics" charset="1" panose="00000400000000000000"/>
      <p:regular r:id="rId19"/>
    </p:embeddedFont>
    <p:embeddedFont>
      <p:font typeface="Poppins Medium" charset="1" panose="00000600000000000000"/>
      <p:regular r:id="rId20"/>
    </p:embeddedFont>
    <p:embeddedFont>
      <p:font typeface="Poppins Medium Italics" charset="1" panose="00000600000000000000"/>
      <p:regular r:id="rId21"/>
    </p:embeddedFont>
    <p:embeddedFont>
      <p:font typeface="Poppins Semi-Bold" charset="1" panose="00000700000000000000"/>
      <p:regular r:id="rId22"/>
    </p:embeddedFont>
    <p:embeddedFont>
      <p:font typeface="Poppins Semi-Bold Italics" charset="1" panose="00000700000000000000"/>
      <p:regular r:id="rId23"/>
    </p:embeddedFont>
    <p:embeddedFont>
      <p:font typeface="Poppins Ultra-Bold" charset="1" panose="00000900000000000000"/>
      <p:regular r:id="rId24"/>
    </p:embeddedFont>
    <p:embeddedFont>
      <p:font typeface="Poppins Ultra-Bold Italics" charset="1" panose="00000900000000000000"/>
      <p:regular r:id="rId25"/>
    </p:embeddedFont>
    <p:embeddedFont>
      <p:font typeface="Poppins Heavy" charset="1" panose="00000A00000000000000"/>
      <p:regular r:id="rId26"/>
    </p:embeddedFont>
    <p:embeddedFont>
      <p:font typeface="Poppins Heavy Italics" charset="1" panose="00000A00000000000000"/>
      <p:regular r:id="rId27"/>
    </p:embeddedFont>
    <p:embeddedFont>
      <p:font typeface="Open Sans" charset="1" panose="020B0606030504020204"/>
      <p:regular r:id="rId28"/>
    </p:embeddedFont>
    <p:embeddedFont>
      <p:font typeface="Open Sans Bold" charset="1" panose="020B0806030504020204"/>
      <p:regular r:id="rId29"/>
    </p:embeddedFont>
    <p:embeddedFont>
      <p:font typeface="Open Sans Italics" charset="1" panose="020B0606030504020204"/>
      <p:regular r:id="rId30"/>
    </p:embeddedFont>
    <p:embeddedFont>
      <p:font typeface="Open Sans Bold Italics" charset="1" panose="020B0806030504020204"/>
      <p:regular r:id="rId31"/>
    </p:embeddedFont>
    <p:embeddedFont>
      <p:font typeface="Open Sans Light" charset="1" panose="020B0306030504020204"/>
      <p:regular r:id="rId32"/>
    </p:embeddedFont>
    <p:embeddedFont>
      <p:font typeface="Open Sans Light Italics" charset="1" panose="020B0306030504020204"/>
      <p:regular r:id="rId33"/>
    </p:embeddedFont>
    <p:embeddedFont>
      <p:font typeface="Open Sans Ultra-Bold" charset="1" panose="00000000000000000000"/>
      <p:regular r:id="rId34"/>
    </p:embeddedFont>
    <p:embeddedFont>
      <p:font typeface="Open Sans Ultra-Bold Italics" charset="1" panose="000000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51" Target="slides/slide16.xml" Type="http://schemas.openxmlformats.org/officeDocument/2006/relationships/slide"/><Relationship Id="rId52" Target="slides/slide17.xml" Type="http://schemas.openxmlformats.org/officeDocument/2006/relationships/slide"/><Relationship Id="rId53" Target="slides/slide18.xml" Type="http://schemas.openxmlformats.org/officeDocument/2006/relationships/slide"/><Relationship Id="rId54" Target="slides/slide19.xml" Type="http://schemas.openxmlformats.org/officeDocument/2006/relationships/slide"/><Relationship Id="rId55" Target="slides/slide20.xml" Type="http://schemas.openxmlformats.org/officeDocument/2006/relationships/slide"/><Relationship Id="rId56" Target="slides/slide2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10853278" y="2615657"/>
            <a:ext cx="10946941" cy="8896877"/>
          </a:xfrm>
          <a:custGeom>
            <a:avLst/>
            <a:gdLst/>
            <a:ahLst/>
            <a:cxnLst/>
            <a:rect r="r" b="b" t="t" l="l"/>
            <a:pathLst>
              <a:path h="8896877" w="10946941">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43554" y="-1718684"/>
            <a:ext cx="5643741" cy="4114800"/>
          </a:xfrm>
          <a:custGeom>
            <a:avLst/>
            <a:gdLst/>
            <a:ahLst/>
            <a:cxnLst/>
            <a:rect r="r" b="b" t="t" l="l"/>
            <a:pathLst>
              <a:path h="4114800" w="5643741">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228216" y="4309539"/>
            <a:ext cx="6821081" cy="1595756"/>
          </a:xfrm>
          <a:prstGeom prst="rect">
            <a:avLst/>
          </a:prstGeom>
        </p:spPr>
        <p:txBody>
          <a:bodyPr anchor="t" rtlCol="false" tIns="0" lIns="0" bIns="0" rIns="0">
            <a:spAutoFit/>
          </a:bodyPr>
          <a:lstStyle/>
          <a:p>
            <a:pPr>
              <a:lnSpc>
                <a:spcPts val="12319"/>
              </a:lnSpc>
            </a:pPr>
            <a:r>
              <a:rPr lang="en-US" sz="8799" spc="-149">
                <a:solidFill>
                  <a:srgbClr val="FFFFFF"/>
                </a:solidFill>
                <a:latin typeface="Poppins Bold"/>
              </a:rPr>
              <a:t>JAVAFX</a:t>
            </a:r>
          </a:p>
        </p:txBody>
      </p:sp>
      <p:grpSp>
        <p:nvGrpSpPr>
          <p:cNvPr name="Group 5" id="5"/>
          <p:cNvGrpSpPr/>
          <p:nvPr/>
        </p:nvGrpSpPr>
        <p:grpSpPr>
          <a:xfrm rot="0">
            <a:off x="0" y="9998267"/>
            <a:ext cx="9144000" cy="288733"/>
            <a:chOff x="0" y="0"/>
            <a:chExt cx="2408296" cy="76045"/>
          </a:xfrm>
        </p:grpSpPr>
        <p:sp>
          <p:nvSpPr>
            <p:cNvPr name="Freeform 6" id="6"/>
            <p:cNvSpPr/>
            <p:nvPr/>
          </p:nvSpPr>
          <p:spPr>
            <a:xfrm flipH="false" flipV="false" rot="0">
              <a:off x="0" y="0"/>
              <a:ext cx="2408296" cy="76045"/>
            </a:xfrm>
            <a:custGeom>
              <a:avLst/>
              <a:gdLst/>
              <a:ahLst/>
              <a:cxnLst/>
              <a:rect r="r" b="b" t="t" l="l"/>
              <a:pathLst>
                <a:path h="76045" w="2408296">
                  <a:moveTo>
                    <a:pt x="0" y="0"/>
                  </a:moveTo>
                  <a:lnTo>
                    <a:pt x="2408296" y="0"/>
                  </a:lnTo>
                  <a:lnTo>
                    <a:pt x="2408296" y="76045"/>
                  </a:lnTo>
                  <a:lnTo>
                    <a:pt x="0" y="76045"/>
                  </a:lnTo>
                  <a:close/>
                </a:path>
              </a:pathLst>
            </a:custGeom>
            <a:solidFill>
              <a:srgbClr val="3DCAB1"/>
            </a:solidFill>
          </p:spPr>
        </p:sp>
        <p:sp>
          <p:nvSpPr>
            <p:cNvPr name="TextBox 7" id="7"/>
            <p:cNvSpPr txBox="true"/>
            <p:nvPr/>
          </p:nvSpPr>
          <p:spPr>
            <a:xfrm>
              <a:off x="0" y="-38100"/>
              <a:ext cx="2408296" cy="114145"/>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TextBox 2" id="2"/>
          <p:cNvSpPr txBox="true"/>
          <p:nvPr/>
        </p:nvSpPr>
        <p:spPr>
          <a:xfrm rot="0">
            <a:off x="1521226" y="771525"/>
            <a:ext cx="14436775" cy="3157856"/>
          </a:xfrm>
          <a:prstGeom prst="rect">
            <a:avLst/>
          </a:prstGeom>
        </p:spPr>
        <p:txBody>
          <a:bodyPr anchor="t" rtlCol="false" tIns="0" lIns="0" bIns="0" rIns="0">
            <a:spAutoFit/>
          </a:bodyPr>
          <a:lstStyle/>
          <a:p>
            <a:pPr algn="ctr">
              <a:lnSpc>
                <a:spcPts val="12319"/>
              </a:lnSpc>
            </a:pPr>
            <a:r>
              <a:rPr lang="en-US" sz="8799" spc="-149">
                <a:solidFill>
                  <a:srgbClr val="FFFFFF"/>
                </a:solidFill>
                <a:latin typeface="Poppins Bold"/>
              </a:rPr>
              <a:t>Creating a JavaFX project</a:t>
            </a:r>
          </a:p>
          <a:p>
            <a:pPr algn="ctr">
              <a:lnSpc>
                <a:spcPts val="12319"/>
              </a:lnSpc>
              <a:spcBef>
                <a:spcPct val="0"/>
              </a:spcBef>
            </a:pPr>
          </a:p>
        </p:txBody>
      </p:sp>
      <p:sp>
        <p:nvSpPr>
          <p:cNvPr name="TextBox 3" id="3"/>
          <p:cNvSpPr txBox="true"/>
          <p:nvPr/>
        </p:nvSpPr>
        <p:spPr>
          <a:xfrm rot="0">
            <a:off x="1521226" y="4275669"/>
            <a:ext cx="5864261" cy="3777615"/>
          </a:xfrm>
          <a:prstGeom prst="rect">
            <a:avLst/>
          </a:prstGeom>
        </p:spPr>
        <p:txBody>
          <a:bodyPr anchor="t" rtlCol="false" tIns="0" lIns="0" bIns="0" rIns="0">
            <a:spAutoFit/>
          </a:bodyPr>
          <a:lstStyle/>
          <a:p>
            <a:pPr>
              <a:lnSpc>
                <a:spcPts val="3359"/>
              </a:lnSpc>
            </a:pPr>
            <a:r>
              <a:rPr lang="en-US" sz="2400" spc="-40">
                <a:solidFill>
                  <a:srgbClr val="FFFFFF"/>
                </a:solidFill>
                <a:latin typeface="Poppins"/>
              </a:rPr>
              <a:t>In the Main.java, extend Application class.</a:t>
            </a:r>
          </a:p>
          <a:p>
            <a:pPr>
              <a:lnSpc>
                <a:spcPts val="3359"/>
              </a:lnSpc>
            </a:pPr>
          </a:p>
          <a:p>
            <a:pPr>
              <a:lnSpc>
                <a:spcPts val="3359"/>
              </a:lnSpc>
            </a:pPr>
            <a:r>
              <a:rPr lang="en-US" sz="2400" spc="-40">
                <a:solidFill>
                  <a:srgbClr val="FFFFFF"/>
                </a:solidFill>
                <a:latin typeface="Poppins"/>
              </a:rPr>
              <a:t>Then implement the start() method with empty body</a:t>
            </a:r>
          </a:p>
          <a:p>
            <a:pPr>
              <a:lnSpc>
                <a:spcPts val="3359"/>
              </a:lnSpc>
            </a:pPr>
          </a:p>
          <a:p>
            <a:pPr>
              <a:lnSpc>
                <a:spcPts val="3359"/>
              </a:lnSpc>
              <a:spcBef>
                <a:spcPct val="0"/>
              </a:spcBef>
            </a:pPr>
            <a:r>
              <a:rPr lang="en-US" sz="2400" spc="-40">
                <a:solidFill>
                  <a:srgbClr val="FFFFFF"/>
                </a:solidFill>
                <a:latin typeface="Poppins"/>
              </a:rPr>
              <a:t>Then create the main method that calls the launch() method from the parent Application class.</a:t>
            </a:r>
          </a:p>
        </p:txBody>
      </p:sp>
      <p:sp>
        <p:nvSpPr>
          <p:cNvPr name="Freeform 4" id="4"/>
          <p:cNvSpPr/>
          <p:nvPr/>
        </p:nvSpPr>
        <p:spPr>
          <a:xfrm flipH="false" flipV="false" rot="0">
            <a:off x="8523075" y="3389356"/>
            <a:ext cx="9521814" cy="5288927"/>
          </a:xfrm>
          <a:custGeom>
            <a:avLst/>
            <a:gdLst/>
            <a:ahLst/>
            <a:cxnLst/>
            <a:rect r="r" b="b" t="t" l="l"/>
            <a:pathLst>
              <a:path h="5288927" w="9521814">
                <a:moveTo>
                  <a:pt x="0" y="0"/>
                </a:moveTo>
                <a:lnTo>
                  <a:pt x="9521814" y="0"/>
                </a:lnTo>
                <a:lnTo>
                  <a:pt x="9521814" y="5288927"/>
                </a:lnTo>
                <a:lnTo>
                  <a:pt x="0" y="5288927"/>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TextBox 2" id="2"/>
          <p:cNvSpPr txBox="true"/>
          <p:nvPr/>
        </p:nvSpPr>
        <p:spPr>
          <a:xfrm rot="0">
            <a:off x="1521226" y="771525"/>
            <a:ext cx="14436775" cy="3157856"/>
          </a:xfrm>
          <a:prstGeom prst="rect">
            <a:avLst/>
          </a:prstGeom>
        </p:spPr>
        <p:txBody>
          <a:bodyPr anchor="t" rtlCol="false" tIns="0" lIns="0" bIns="0" rIns="0">
            <a:spAutoFit/>
          </a:bodyPr>
          <a:lstStyle/>
          <a:p>
            <a:pPr algn="ctr">
              <a:lnSpc>
                <a:spcPts val="12319"/>
              </a:lnSpc>
            </a:pPr>
            <a:r>
              <a:rPr lang="en-US" sz="8799" spc="-149">
                <a:solidFill>
                  <a:srgbClr val="FFFFFF"/>
                </a:solidFill>
                <a:latin typeface="Poppins Bold"/>
              </a:rPr>
              <a:t>Creating a JavaFX project</a:t>
            </a:r>
          </a:p>
          <a:p>
            <a:pPr algn="ctr">
              <a:lnSpc>
                <a:spcPts val="12319"/>
              </a:lnSpc>
              <a:spcBef>
                <a:spcPct val="0"/>
              </a:spcBef>
            </a:pPr>
          </a:p>
        </p:txBody>
      </p:sp>
      <p:sp>
        <p:nvSpPr>
          <p:cNvPr name="TextBox 3" id="3"/>
          <p:cNvSpPr txBox="true"/>
          <p:nvPr/>
        </p:nvSpPr>
        <p:spPr>
          <a:xfrm rot="0">
            <a:off x="1521226" y="4275669"/>
            <a:ext cx="7218387" cy="1682115"/>
          </a:xfrm>
          <a:prstGeom prst="rect">
            <a:avLst/>
          </a:prstGeom>
        </p:spPr>
        <p:txBody>
          <a:bodyPr anchor="t" rtlCol="false" tIns="0" lIns="0" bIns="0" rIns="0">
            <a:spAutoFit/>
          </a:bodyPr>
          <a:lstStyle/>
          <a:p>
            <a:pPr>
              <a:lnSpc>
                <a:spcPts val="3359"/>
              </a:lnSpc>
            </a:pPr>
            <a:r>
              <a:rPr lang="en-US" sz="2400" spc="-40">
                <a:solidFill>
                  <a:srgbClr val="FFFFFF"/>
                </a:solidFill>
                <a:latin typeface="Poppins"/>
              </a:rPr>
              <a:t>From the resources directory, right click and create a new directory and name it views</a:t>
            </a:r>
          </a:p>
          <a:p>
            <a:pPr>
              <a:lnSpc>
                <a:spcPts val="3359"/>
              </a:lnSpc>
            </a:pPr>
          </a:p>
          <a:p>
            <a:pPr>
              <a:lnSpc>
                <a:spcPts val="3359"/>
              </a:lnSpc>
              <a:spcBef>
                <a:spcPct val="0"/>
              </a:spcBef>
            </a:pPr>
          </a:p>
        </p:txBody>
      </p:sp>
      <p:sp>
        <p:nvSpPr>
          <p:cNvPr name="Freeform 4" id="4"/>
          <p:cNvSpPr/>
          <p:nvPr/>
        </p:nvSpPr>
        <p:spPr>
          <a:xfrm flipH="false" flipV="false" rot="0">
            <a:off x="11045397" y="2525092"/>
            <a:ext cx="5900977" cy="7345444"/>
          </a:xfrm>
          <a:custGeom>
            <a:avLst/>
            <a:gdLst/>
            <a:ahLst/>
            <a:cxnLst/>
            <a:rect r="r" b="b" t="t" l="l"/>
            <a:pathLst>
              <a:path h="7345444" w="5900977">
                <a:moveTo>
                  <a:pt x="0" y="0"/>
                </a:moveTo>
                <a:lnTo>
                  <a:pt x="5900977" y="0"/>
                </a:lnTo>
                <a:lnTo>
                  <a:pt x="5900977" y="7345444"/>
                </a:lnTo>
                <a:lnTo>
                  <a:pt x="0" y="7345444"/>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TextBox 2" id="2"/>
          <p:cNvSpPr txBox="true"/>
          <p:nvPr/>
        </p:nvSpPr>
        <p:spPr>
          <a:xfrm rot="0">
            <a:off x="1521226" y="771525"/>
            <a:ext cx="14436775" cy="3157856"/>
          </a:xfrm>
          <a:prstGeom prst="rect">
            <a:avLst/>
          </a:prstGeom>
        </p:spPr>
        <p:txBody>
          <a:bodyPr anchor="t" rtlCol="false" tIns="0" lIns="0" bIns="0" rIns="0">
            <a:spAutoFit/>
          </a:bodyPr>
          <a:lstStyle/>
          <a:p>
            <a:pPr algn="ctr">
              <a:lnSpc>
                <a:spcPts val="12319"/>
              </a:lnSpc>
            </a:pPr>
            <a:r>
              <a:rPr lang="en-US" sz="8799" spc="-149">
                <a:solidFill>
                  <a:srgbClr val="FFFFFF"/>
                </a:solidFill>
                <a:latin typeface="Poppins Bold"/>
              </a:rPr>
              <a:t>Creating a JavaFX project</a:t>
            </a:r>
          </a:p>
          <a:p>
            <a:pPr algn="ctr">
              <a:lnSpc>
                <a:spcPts val="12319"/>
              </a:lnSpc>
              <a:spcBef>
                <a:spcPct val="0"/>
              </a:spcBef>
            </a:pPr>
          </a:p>
        </p:txBody>
      </p:sp>
      <p:sp>
        <p:nvSpPr>
          <p:cNvPr name="TextBox 3" id="3"/>
          <p:cNvSpPr txBox="true"/>
          <p:nvPr/>
        </p:nvSpPr>
        <p:spPr>
          <a:xfrm rot="0">
            <a:off x="1521226" y="4275669"/>
            <a:ext cx="7218387" cy="2101215"/>
          </a:xfrm>
          <a:prstGeom prst="rect">
            <a:avLst/>
          </a:prstGeom>
        </p:spPr>
        <p:txBody>
          <a:bodyPr anchor="t" rtlCol="false" tIns="0" lIns="0" bIns="0" rIns="0">
            <a:spAutoFit/>
          </a:bodyPr>
          <a:lstStyle/>
          <a:p>
            <a:pPr>
              <a:lnSpc>
                <a:spcPts val="3359"/>
              </a:lnSpc>
            </a:pPr>
            <a:r>
              <a:rPr lang="en-US" sz="2400" spc="-40">
                <a:solidFill>
                  <a:srgbClr val="FFFFFF"/>
                </a:solidFill>
                <a:latin typeface="Poppins"/>
              </a:rPr>
              <a:t>From resources &gt; views, right click and create a new FXML file and name it MainView</a:t>
            </a:r>
          </a:p>
          <a:p>
            <a:pPr>
              <a:lnSpc>
                <a:spcPts val="3359"/>
              </a:lnSpc>
            </a:pPr>
          </a:p>
          <a:p>
            <a:pPr>
              <a:lnSpc>
                <a:spcPts val="3359"/>
              </a:lnSpc>
              <a:spcBef>
                <a:spcPct val="0"/>
              </a:spcBef>
            </a:pPr>
            <a:r>
              <a:rPr lang="en-US" sz="2400" spc="-40">
                <a:solidFill>
                  <a:srgbClr val="FFFFFF"/>
                </a:solidFill>
                <a:latin typeface="Poppins"/>
              </a:rPr>
              <a:t>Delete all the contents of the MainView.fxml file except the first line.</a:t>
            </a:r>
          </a:p>
        </p:txBody>
      </p:sp>
      <p:sp>
        <p:nvSpPr>
          <p:cNvPr name="Freeform 4" id="4"/>
          <p:cNvSpPr/>
          <p:nvPr/>
        </p:nvSpPr>
        <p:spPr>
          <a:xfrm flipH="false" flipV="false" rot="0">
            <a:off x="8912221" y="3117413"/>
            <a:ext cx="9062135" cy="5680741"/>
          </a:xfrm>
          <a:custGeom>
            <a:avLst/>
            <a:gdLst/>
            <a:ahLst/>
            <a:cxnLst/>
            <a:rect r="r" b="b" t="t" l="l"/>
            <a:pathLst>
              <a:path h="5680741" w="9062135">
                <a:moveTo>
                  <a:pt x="0" y="0"/>
                </a:moveTo>
                <a:lnTo>
                  <a:pt x="9062134" y="0"/>
                </a:lnTo>
                <a:lnTo>
                  <a:pt x="9062134" y="5680742"/>
                </a:lnTo>
                <a:lnTo>
                  <a:pt x="0" y="5680742"/>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TextBox 2" id="2"/>
          <p:cNvSpPr txBox="true"/>
          <p:nvPr/>
        </p:nvSpPr>
        <p:spPr>
          <a:xfrm rot="0">
            <a:off x="1521226" y="771525"/>
            <a:ext cx="14436775" cy="3157856"/>
          </a:xfrm>
          <a:prstGeom prst="rect">
            <a:avLst/>
          </a:prstGeom>
        </p:spPr>
        <p:txBody>
          <a:bodyPr anchor="t" rtlCol="false" tIns="0" lIns="0" bIns="0" rIns="0">
            <a:spAutoFit/>
          </a:bodyPr>
          <a:lstStyle/>
          <a:p>
            <a:pPr algn="ctr">
              <a:lnSpc>
                <a:spcPts val="12319"/>
              </a:lnSpc>
            </a:pPr>
            <a:r>
              <a:rPr lang="en-US" sz="8799" spc="-149">
                <a:solidFill>
                  <a:srgbClr val="FFFFFF"/>
                </a:solidFill>
                <a:latin typeface="Poppins Bold"/>
              </a:rPr>
              <a:t>Creating a JavaFX project</a:t>
            </a:r>
          </a:p>
          <a:p>
            <a:pPr algn="ctr">
              <a:lnSpc>
                <a:spcPts val="12319"/>
              </a:lnSpc>
              <a:spcBef>
                <a:spcPct val="0"/>
              </a:spcBef>
            </a:pPr>
          </a:p>
        </p:txBody>
      </p:sp>
      <p:sp>
        <p:nvSpPr>
          <p:cNvPr name="TextBox 3" id="3"/>
          <p:cNvSpPr txBox="true"/>
          <p:nvPr/>
        </p:nvSpPr>
        <p:spPr>
          <a:xfrm rot="0">
            <a:off x="1521226" y="4275669"/>
            <a:ext cx="6730850" cy="2520315"/>
          </a:xfrm>
          <a:prstGeom prst="rect">
            <a:avLst/>
          </a:prstGeom>
        </p:spPr>
        <p:txBody>
          <a:bodyPr anchor="t" rtlCol="false" tIns="0" lIns="0" bIns="0" rIns="0">
            <a:spAutoFit/>
          </a:bodyPr>
          <a:lstStyle/>
          <a:p>
            <a:pPr>
              <a:lnSpc>
                <a:spcPts val="3359"/>
              </a:lnSpc>
            </a:pPr>
            <a:r>
              <a:rPr lang="en-US" sz="2400" spc="-40">
                <a:solidFill>
                  <a:srgbClr val="FFFFFF"/>
                </a:solidFill>
                <a:latin typeface="Poppins"/>
              </a:rPr>
              <a:t>Open the MainView.fxml file and create a BorderPane tag that has the following properties set:</a:t>
            </a:r>
          </a:p>
          <a:p>
            <a:pPr>
              <a:lnSpc>
                <a:spcPts val="3359"/>
              </a:lnSpc>
            </a:pPr>
          </a:p>
          <a:p>
            <a:pPr>
              <a:lnSpc>
                <a:spcPts val="3359"/>
              </a:lnSpc>
            </a:pPr>
            <a:r>
              <a:rPr lang="en-US" sz="2400" spc="-40">
                <a:solidFill>
                  <a:srgbClr val="FFFFFF"/>
                </a:solidFill>
                <a:latin typeface="Poppins"/>
              </a:rPr>
              <a:t>prefHeight = “300”</a:t>
            </a:r>
          </a:p>
          <a:p>
            <a:pPr>
              <a:lnSpc>
                <a:spcPts val="3359"/>
              </a:lnSpc>
              <a:spcBef>
                <a:spcPct val="0"/>
              </a:spcBef>
            </a:pPr>
            <a:r>
              <a:rPr lang="en-US" sz="2400" spc="-40">
                <a:solidFill>
                  <a:srgbClr val="FFFFFF"/>
                </a:solidFill>
                <a:latin typeface="Poppins"/>
              </a:rPr>
              <a:t>prefWidth=”400”</a:t>
            </a:r>
          </a:p>
        </p:txBody>
      </p:sp>
      <p:sp>
        <p:nvSpPr>
          <p:cNvPr name="Freeform 4" id="4"/>
          <p:cNvSpPr/>
          <p:nvPr/>
        </p:nvSpPr>
        <p:spPr>
          <a:xfrm flipH="false" flipV="false" rot="0">
            <a:off x="8252075" y="3929381"/>
            <a:ext cx="9513037" cy="3736318"/>
          </a:xfrm>
          <a:custGeom>
            <a:avLst/>
            <a:gdLst/>
            <a:ahLst/>
            <a:cxnLst/>
            <a:rect r="r" b="b" t="t" l="l"/>
            <a:pathLst>
              <a:path h="3736318" w="9513037">
                <a:moveTo>
                  <a:pt x="0" y="0"/>
                </a:moveTo>
                <a:lnTo>
                  <a:pt x="9513037" y="0"/>
                </a:lnTo>
                <a:lnTo>
                  <a:pt x="9513037" y="3736318"/>
                </a:lnTo>
                <a:lnTo>
                  <a:pt x="0" y="3736318"/>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TextBox 2" id="2"/>
          <p:cNvSpPr txBox="true"/>
          <p:nvPr/>
        </p:nvSpPr>
        <p:spPr>
          <a:xfrm rot="0">
            <a:off x="1521226" y="771525"/>
            <a:ext cx="14436775" cy="3157856"/>
          </a:xfrm>
          <a:prstGeom prst="rect">
            <a:avLst/>
          </a:prstGeom>
        </p:spPr>
        <p:txBody>
          <a:bodyPr anchor="t" rtlCol="false" tIns="0" lIns="0" bIns="0" rIns="0">
            <a:spAutoFit/>
          </a:bodyPr>
          <a:lstStyle/>
          <a:p>
            <a:pPr algn="ctr">
              <a:lnSpc>
                <a:spcPts val="12319"/>
              </a:lnSpc>
            </a:pPr>
            <a:r>
              <a:rPr lang="en-US" sz="8799" spc="-149">
                <a:solidFill>
                  <a:srgbClr val="FFFFFF"/>
                </a:solidFill>
                <a:latin typeface="Poppins Bold"/>
              </a:rPr>
              <a:t>Creating a JavaFX project</a:t>
            </a:r>
          </a:p>
          <a:p>
            <a:pPr algn="ctr">
              <a:lnSpc>
                <a:spcPts val="12319"/>
              </a:lnSpc>
              <a:spcBef>
                <a:spcPct val="0"/>
              </a:spcBef>
            </a:pPr>
          </a:p>
        </p:txBody>
      </p:sp>
      <p:sp>
        <p:nvSpPr>
          <p:cNvPr name="TextBox 3" id="3"/>
          <p:cNvSpPr txBox="true"/>
          <p:nvPr/>
        </p:nvSpPr>
        <p:spPr>
          <a:xfrm rot="0">
            <a:off x="1391216" y="3647019"/>
            <a:ext cx="6730850" cy="3777615"/>
          </a:xfrm>
          <a:prstGeom prst="rect">
            <a:avLst/>
          </a:prstGeom>
        </p:spPr>
        <p:txBody>
          <a:bodyPr anchor="t" rtlCol="false" tIns="0" lIns="0" bIns="0" rIns="0">
            <a:spAutoFit/>
          </a:bodyPr>
          <a:lstStyle/>
          <a:p>
            <a:pPr>
              <a:lnSpc>
                <a:spcPts val="3359"/>
              </a:lnSpc>
            </a:pPr>
            <a:r>
              <a:rPr lang="en-US" sz="2400" spc="-40">
                <a:solidFill>
                  <a:srgbClr val="FFFFFF"/>
                </a:solidFill>
                <a:latin typeface="Poppins"/>
              </a:rPr>
              <a:t>Some errors might be present during compile time - one is error in the module-info.java. This file shows all the modules required in the application.</a:t>
            </a:r>
          </a:p>
          <a:p>
            <a:pPr>
              <a:lnSpc>
                <a:spcPts val="3359"/>
              </a:lnSpc>
            </a:pPr>
          </a:p>
          <a:p>
            <a:pPr>
              <a:lnSpc>
                <a:spcPts val="3359"/>
              </a:lnSpc>
              <a:spcBef>
                <a:spcPct val="0"/>
              </a:spcBef>
            </a:pPr>
            <a:r>
              <a:rPr lang="en-US" sz="2400" spc="-40">
                <a:solidFill>
                  <a:srgbClr val="FFFFFF"/>
                </a:solidFill>
                <a:latin typeface="Poppins"/>
              </a:rPr>
              <a:t>By default, this file adds modules according to the default packages when the project is created. It needs to be adjusted as files and packages are added and deleted.</a:t>
            </a:r>
          </a:p>
        </p:txBody>
      </p:sp>
      <p:sp>
        <p:nvSpPr>
          <p:cNvPr name="Freeform 4" id="4"/>
          <p:cNvSpPr/>
          <p:nvPr/>
        </p:nvSpPr>
        <p:spPr>
          <a:xfrm flipH="false" flipV="false" rot="0">
            <a:off x="8430839" y="3804848"/>
            <a:ext cx="9384836" cy="3528632"/>
          </a:xfrm>
          <a:custGeom>
            <a:avLst/>
            <a:gdLst/>
            <a:ahLst/>
            <a:cxnLst/>
            <a:rect r="r" b="b" t="t" l="l"/>
            <a:pathLst>
              <a:path h="3528632" w="9384836">
                <a:moveTo>
                  <a:pt x="0" y="0"/>
                </a:moveTo>
                <a:lnTo>
                  <a:pt x="9384836" y="0"/>
                </a:lnTo>
                <a:lnTo>
                  <a:pt x="9384836" y="3528632"/>
                </a:lnTo>
                <a:lnTo>
                  <a:pt x="0" y="3528632"/>
                </a:lnTo>
                <a:lnTo>
                  <a:pt x="0" y="0"/>
                </a:lnTo>
                <a:close/>
              </a:path>
            </a:pathLst>
          </a:custGeom>
          <a:blipFill>
            <a:blip r:embed="rId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784690"/>
            <a:ext cx="8820125" cy="2258813"/>
          </a:xfrm>
          <a:custGeom>
            <a:avLst/>
            <a:gdLst/>
            <a:ahLst/>
            <a:cxnLst/>
            <a:rect r="r" b="b" t="t" l="l"/>
            <a:pathLst>
              <a:path h="2258813" w="8820125">
                <a:moveTo>
                  <a:pt x="0" y="0"/>
                </a:moveTo>
                <a:lnTo>
                  <a:pt x="8820125" y="0"/>
                </a:lnTo>
                <a:lnTo>
                  <a:pt x="8820125" y="2258813"/>
                </a:lnTo>
                <a:lnTo>
                  <a:pt x="0" y="2258813"/>
                </a:lnTo>
                <a:lnTo>
                  <a:pt x="0" y="0"/>
                </a:lnTo>
                <a:close/>
              </a:path>
            </a:pathLst>
          </a:custGeom>
          <a:blipFill>
            <a:blip r:embed="rId2"/>
            <a:stretch>
              <a:fillRect l="0" t="0" r="0" b="0"/>
            </a:stretch>
          </a:blipFill>
        </p:spPr>
      </p:sp>
      <p:sp>
        <p:nvSpPr>
          <p:cNvPr name="Freeform 3" id="3"/>
          <p:cNvSpPr/>
          <p:nvPr/>
        </p:nvSpPr>
        <p:spPr>
          <a:xfrm flipH="false" flipV="false" rot="0">
            <a:off x="9144000" y="3551382"/>
            <a:ext cx="8820125" cy="5979075"/>
          </a:xfrm>
          <a:custGeom>
            <a:avLst/>
            <a:gdLst/>
            <a:ahLst/>
            <a:cxnLst/>
            <a:rect r="r" b="b" t="t" l="l"/>
            <a:pathLst>
              <a:path h="5979075" w="8820125">
                <a:moveTo>
                  <a:pt x="0" y="0"/>
                </a:moveTo>
                <a:lnTo>
                  <a:pt x="8820125" y="0"/>
                </a:lnTo>
                <a:lnTo>
                  <a:pt x="8820125" y="5979075"/>
                </a:lnTo>
                <a:lnTo>
                  <a:pt x="0" y="5979075"/>
                </a:lnTo>
                <a:lnTo>
                  <a:pt x="0" y="0"/>
                </a:lnTo>
                <a:close/>
              </a:path>
            </a:pathLst>
          </a:custGeom>
          <a:blipFill>
            <a:blip r:embed="rId3"/>
            <a:stretch>
              <a:fillRect l="0" t="0" r="0" b="0"/>
            </a:stretch>
          </a:blipFill>
        </p:spPr>
      </p:sp>
      <p:sp>
        <p:nvSpPr>
          <p:cNvPr name="TextBox 4" id="4"/>
          <p:cNvSpPr txBox="true"/>
          <p:nvPr/>
        </p:nvSpPr>
        <p:spPr>
          <a:xfrm rot="0">
            <a:off x="1280820" y="794215"/>
            <a:ext cx="6597477" cy="2532761"/>
          </a:xfrm>
          <a:prstGeom prst="rect">
            <a:avLst/>
          </a:prstGeom>
        </p:spPr>
        <p:txBody>
          <a:bodyPr anchor="t" rtlCol="false" tIns="0" lIns="0" bIns="0" rIns="0">
            <a:spAutoFit/>
          </a:bodyPr>
          <a:lstStyle/>
          <a:p>
            <a:pPr>
              <a:lnSpc>
                <a:spcPts val="9591"/>
              </a:lnSpc>
            </a:pPr>
            <a:r>
              <a:rPr lang="en-US" sz="8799" spc="-149">
                <a:solidFill>
                  <a:srgbClr val="FFFFFF"/>
                </a:solidFill>
                <a:latin typeface="Poppins Bold"/>
              </a:rPr>
              <a:t>The Main class</a:t>
            </a:r>
          </a:p>
        </p:txBody>
      </p:sp>
      <p:sp>
        <p:nvSpPr>
          <p:cNvPr name="TextBox 5" id="5"/>
          <p:cNvSpPr txBox="true"/>
          <p:nvPr/>
        </p:nvSpPr>
        <p:spPr>
          <a:xfrm rot="0">
            <a:off x="1391216" y="3647019"/>
            <a:ext cx="6730850" cy="5454015"/>
          </a:xfrm>
          <a:prstGeom prst="rect">
            <a:avLst/>
          </a:prstGeom>
        </p:spPr>
        <p:txBody>
          <a:bodyPr anchor="t" rtlCol="false" tIns="0" lIns="0" bIns="0" rIns="0">
            <a:spAutoFit/>
          </a:bodyPr>
          <a:lstStyle/>
          <a:p>
            <a:pPr>
              <a:lnSpc>
                <a:spcPts val="3359"/>
              </a:lnSpc>
            </a:pPr>
            <a:r>
              <a:rPr lang="en-US" sz="2400" spc="-40">
                <a:solidFill>
                  <a:srgbClr val="FFFFFF"/>
                </a:solidFill>
                <a:latin typeface="Poppins"/>
              </a:rPr>
              <a:t>The Main class has 2 methods:</a:t>
            </a:r>
          </a:p>
          <a:p>
            <a:pPr>
              <a:lnSpc>
                <a:spcPts val="3359"/>
              </a:lnSpc>
            </a:pPr>
          </a:p>
          <a:p>
            <a:pPr>
              <a:lnSpc>
                <a:spcPts val="3359"/>
              </a:lnSpc>
            </a:pPr>
            <a:r>
              <a:rPr lang="en-US" sz="2400" spc="-40">
                <a:solidFill>
                  <a:srgbClr val="FFFFFF"/>
                </a:solidFill>
                <a:latin typeface="Poppins"/>
              </a:rPr>
              <a:t>The main method which is the entry point of the application. This method calls the static launch method from the parent class which is the Application class</a:t>
            </a:r>
          </a:p>
          <a:p>
            <a:pPr>
              <a:lnSpc>
                <a:spcPts val="3359"/>
              </a:lnSpc>
            </a:pPr>
          </a:p>
          <a:p>
            <a:pPr>
              <a:lnSpc>
                <a:spcPts val="3359"/>
              </a:lnSpc>
              <a:spcBef>
                <a:spcPct val="0"/>
              </a:spcBef>
            </a:pPr>
            <a:r>
              <a:rPr lang="en-US" sz="2400" spc="-40">
                <a:solidFill>
                  <a:srgbClr val="FFFFFF"/>
                </a:solidFill>
                <a:latin typeface="Poppins"/>
              </a:rPr>
              <a:t>Behind the scenes of the implementation of the launch class, the start method will soon be called and this comes with a default stage that the application will use. This start method shall be overridden in the Main class for it to be implemented in the app.</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071C42"/>
        </a:solidFill>
      </p:bgPr>
    </p:bg>
    <p:spTree>
      <p:nvGrpSpPr>
        <p:cNvPr id="1" name=""/>
        <p:cNvGrpSpPr/>
        <p:nvPr/>
      </p:nvGrpSpPr>
      <p:grpSpPr>
        <a:xfrm>
          <a:off x="0" y="0"/>
          <a:ext cx="0" cy="0"/>
          <a:chOff x="0" y="0"/>
          <a:chExt cx="0" cy="0"/>
        </a:xfrm>
      </p:grpSpPr>
      <p:sp>
        <p:nvSpPr>
          <p:cNvPr name="TextBox 2" id="2"/>
          <p:cNvSpPr txBox="true"/>
          <p:nvPr/>
        </p:nvSpPr>
        <p:spPr>
          <a:xfrm rot="0">
            <a:off x="1280820" y="794215"/>
            <a:ext cx="11131578" cy="1323086"/>
          </a:xfrm>
          <a:prstGeom prst="rect">
            <a:avLst/>
          </a:prstGeom>
        </p:spPr>
        <p:txBody>
          <a:bodyPr anchor="t" rtlCol="false" tIns="0" lIns="0" bIns="0" rIns="0">
            <a:spAutoFit/>
          </a:bodyPr>
          <a:lstStyle/>
          <a:p>
            <a:pPr>
              <a:lnSpc>
                <a:spcPts val="9591"/>
              </a:lnSpc>
            </a:pPr>
            <a:r>
              <a:rPr lang="en-US" sz="8799" spc="-149">
                <a:solidFill>
                  <a:srgbClr val="FFFFFF"/>
                </a:solidFill>
                <a:latin typeface="Poppins Bold"/>
              </a:rPr>
              <a:t>JavaFX Stage</a:t>
            </a:r>
          </a:p>
        </p:txBody>
      </p:sp>
      <p:sp>
        <p:nvSpPr>
          <p:cNvPr name="TextBox 3" id="3"/>
          <p:cNvSpPr txBox="true"/>
          <p:nvPr/>
        </p:nvSpPr>
        <p:spPr>
          <a:xfrm rot="0">
            <a:off x="1391216" y="3647019"/>
            <a:ext cx="13995163" cy="2101215"/>
          </a:xfrm>
          <a:prstGeom prst="rect">
            <a:avLst/>
          </a:prstGeom>
        </p:spPr>
        <p:txBody>
          <a:bodyPr anchor="t" rtlCol="false" tIns="0" lIns="0" bIns="0" rIns="0">
            <a:spAutoFit/>
          </a:bodyPr>
          <a:lstStyle/>
          <a:p>
            <a:pPr>
              <a:lnSpc>
                <a:spcPts val="3359"/>
              </a:lnSpc>
            </a:pPr>
            <a:r>
              <a:rPr lang="en-US" sz="2400" spc="-40">
                <a:solidFill>
                  <a:srgbClr val="FFFFFF"/>
                </a:solidFill>
                <a:latin typeface="Poppins"/>
              </a:rPr>
              <a:t>JavaFX Stage Documentation: https://openjfx.io/javadoc/12/javafx.graphics/javafx/stage/Stage.html</a:t>
            </a:r>
          </a:p>
          <a:p>
            <a:pPr>
              <a:lnSpc>
                <a:spcPts val="3359"/>
              </a:lnSpc>
            </a:pPr>
          </a:p>
          <a:p>
            <a:pPr>
              <a:lnSpc>
                <a:spcPts val="3359"/>
              </a:lnSpc>
            </a:pPr>
            <a:r>
              <a:rPr lang="en-US" sz="2400" spc="-40">
                <a:solidFill>
                  <a:srgbClr val="FFFFFF"/>
                </a:solidFill>
                <a:latin typeface="Poppins"/>
              </a:rPr>
              <a:t>JavaFX Sample Usages: </a:t>
            </a:r>
          </a:p>
          <a:p>
            <a:pPr>
              <a:lnSpc>
                <a:spcPts val="3359"/>
              </a:lnSpc>
              <a:spcBef>
                <a:spcPct val="0"/>
              </a:spcBef>
            </a:pPr>
            <a:r>
              <a:rPr lang="en-US" sz="2400" spc="-40">
                <a:solidFill>
                  <a:srgbClr val="FFFFFF"/>
                </a:solidFill>
                <a:latin typeface="Poppins"/>
              </a:rPr>
              <a:t>https://jenkov.com/tutorials/javafx/stage.html</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071C42"/>
        </a:solidFill>
      </p:bgPr>
    </p:bg>
    <p:spTree>
      <p:nvGrpSpPr>
        <p:cNvPr id="1" name=""/>
        <p:cNvGrpSpPr/>
        <p:nvPr/>
      </p:nvGrpSpPr>
      <p:grpSpPr>
        <a:xfrm>
          <a:off x="0" y="0"/>
          <a:ext cx="0" cy="0"/>
          <a:chOff x="0" y="0"/>
          <a:chExt cx="0" cy="0"/>
        </a:xfrm>
      </p:grpSpPr>
      <p:sp>
        <p:nvSpPr>
          <p:cNvPr name="TextBox 2" id="2"/>
          <p:cNvSpPr txBox="true"/>
          <p:nvPr/>
        </p:nvSpPr>
        <p:spPr>
          <a:xfrm rot="0">
            <a:off x="1280820" y="794215"/>
            <a:ext cx="14381830" cy="2532761"/>
          </a:xfrm>
          <a:prstGeom prst="rect">
            <a:avLst/>
          </a:prstGeom>
        </p:spPr>
        <p:txBody>
          <a:bodyPr anchor="t" rtlCol="false" tIns="0" lIns="0" bIns="0" rIns="0">
            <a:spAutoFit/>
          </a:bodyPr>
          <a:lstStyle/>
          <a:p>
            <a:pPr>
              <a:lnSpc>
                <a:spcPts val="9591"/>
              </a:lnSpc>
            </a:pPr>
            <a:r>
              <a:rPr lang="en-US" sz="8799" spc="-149">
                <a:solidFill>
                  <a:srgbClr val="FFFFFF"/>
                </a:solidFill>
                <a:latin typeface="Poppins Bold"/>
              </a:rPr>
              <a:t>JavaFX Scene Layouts (Containers)</a:t>
            </a:r>
          </a:p>
        </p:txBody>
      </p:sp>
      <p:sp>
        <p:nvSpPr>
          <p:cNvPr name="TextBox 3" id="3"/>
          <p:cNvSpPr txBox="true"/>
          <p:nvPr/>
        </p:nvSpPr>
        <p:spPr>
          <a:xfrm rot="0">
            <a:off x="1280820" y="4150808"/>
            <a:ext cx="13995163" cy="4196715"/>
          </a:xfrm>
          <a:prstGeom prst="rect">
            <a:avLst/>
          </a:prstGeom>
        </p:spPr>
        <p:txBody>
          <a:bodyPr anchor="t" rtlCol="false" tIns="0" lIns="0" bIns="0" rIns="0">
            <a:spAutoFit/>
          </a:bodyPr>
          <a:lstStyle/>
          <a:p>
            <a:pPr>
              <a:lnSpc>
                <a:spcPts val="3359"/>
              </a:lnSpc>
            </a:pPr>
            <a:r>
              <a:rPr lang="en-US" sz="2400" spc="-40">
                <a:solidFill>
                  <a:srgbClr val="FFFFFF"/>
                </a:solidFill>
                <a:latin typeface="Poppins"/>
              </a:rPr>
              <a:t>JavaFX provides several predefined layouts such as </a:t>
            </a:r>
            <a:r>
              <a:rPr lang="en-US" sz="2400" spc="-40">
                <a:solidFill>
                  <a:srgbClr val="FFFFFF"/>
                </a:solidFill>
                <a:latin typeface="Poppins Bold"/>
              </a:rPr>
              <a:t>HBox, VBox, Border Pane, Stack Pane, Text Flow, Anchor Pane, Title Pane, Grid Pane, Flow Panel</a:t>
            </a:r>
            <a:r>
              <a:rPr lang="en-US" sz="2400" spc="-40">
                <a:solidFill>
                  <a:srgbClr val="FFFFFF"/>
                </a:solidFill>
                <a:latin typeface="Poppins"/>
              </a:rPr>
              <a:t>, etc.</a:t>
            </a:r>
          </a:p>
          <a:p>
            <a:pPr>
              <a:lnSpc>
                <a:spcPts val="3359"/>
              </a:lnSpc>
            </a:pPr>
          </a:p>
          <a:p>
            <a:pPr>
              <a:lnSpc>
                <a:spcPts val="3359"/>
              </a:lnSpc>
            </a:pPr>
            <a:r>
              <a:rPr lang="en-US" sz="2400" spc="-40">
                <a:solidFill>
                  <a:srgbClr val="FFFFFF"/>
                </a:solidFill>
                <a:latin typeface="Poppins"/>
              </a:rPr>
              <a:t>Each of the above mentioned layout is represented by a class and all these classes belongs to the package </a:t>
            </a:r>
            <a:r>
              <a:rPr lang="en-US" sz="2400" spc="-40">
                <a:solidFill>
                  <a:srgbClr val="FFFFFF"/>
                </a:solidFill>
                <a:latin typeface="Poppins Bold"/>
              </a:rPr>
              <a:t>javafx.layout</a:t>
            </a:r>
            <a:r>
              <a:rPr lang="en-US" sz="2400" spc="-40">
                <a:solidFill>
                  <a:srgbClr val="FFFFFF"/>
                </a:solidFill>
                <a:latin typeface="Poppins"/>
              </a:rPr>
              <a:t>. The class named </a:t>
            </a:r>
            <a:r>
              <a:rPr lang="en-US" sz="2400" spc="-40">
                <a:solidFill>
                  <a:srgbClr val="FFFFFF"/>
                </a:solidFill>
                <a:latin typeface="Poppins Bold"/>
              </a:rPr>
              <a:t>Pane</a:t>
            </a:r>
            <a:r>
              <a:rPr lang="en-US" sz="2400" spc="-40">
                <a:solidFill>
                  <a:srgbClr val="FFFFFF"/>
                </a:solidFill>
                <a:latin typeface="Poppins"/>
              </a:rPr>
              <a:t> is the base class of all the layouts in JavaFX.</a:t>
            </a:r>
          </a:p>
          <a:p>
            <a:pPr>
              <a:lnSpc>
                <a:spcPts val="3359"/>
              </a:lnSpc>
            </a:pPr>
          </a:p>
          <a:p>
            <a:pPr>
              <a:lnSpc>
                <a:spcPts val="3359"/>
              </a:lnSpc>
            </a:pPr>
            <a:r>
              <a:rPr lang="en-US" sz="2400" spc="-40">
                <a:solidFill>
                  <a:srgbClr val="FFFFFF"/>
                </a:solidFill>
                <a:latin typeface="Poppins"/>
              </a:rPr>
              <a:t>https://www.tutorialspoint.com/javafx/javafx_layout_panes.htm</a:t>
            </a:r>
          </a:p>
          <a:p>
            <a:pPr>
              <a:lnSpc>
                <a:spcPts val="3359"/>
              </a:lnSpc>
            </a:pPr>
          </a:p>
          <a:p>
            <a:pPr>
              <a:lnSpc>
                <a:spcPts val="3359"/>
              </a:lnSpc>
            </a:pPr>
            <a:r>
              <a:rPr lang="en-US" sz="2400" spc="-40">
                <a:solidFill>
                  <a:srgbClr val="FFFFFF"/>
                </a:solidFill>
                <a:latin typeface="Poppins"/>
              </a:rPr>
              <a:t>https://docs.oracle.com/javafx/2/layout/builtin_layouts.htm</a:t>
            </a:r>
          </a:p>
          <a:p>
            <a:pPr>
              <a:lnSpc>
                <a:spcPts val="3359"/>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071C42"/>
        </a:solidFill>
      </p:bgPr>
    </p:bg>
    <p:spTree>
      <p:nvGrpSpPr>
        <p:cNvPr id="1" name=""/>
        <p:cNvGrpSpPr/>
        <p:nvPr/>
      </p:nvGrpSpPr>
      <p:grpSpPr>
        <a:xfrm>
          <a:off x="0" y="0"/>
          <a:ext cx="0" cy="0"/>
          <a:chOff x="0" y="0"/>
          <a:chExt cx="0" cy="0"/>
        </a:xfrm>
      </p:grpSpPr>
      <p:sp>
        <p:nvSpPr>
          <p:cNvPr name="TextBox 2" id="2"/>
          <p:cNvSpPr txBox="true"/>
          <p:nvPr/>
        </p:nvSpPr>
        <p:spPr>
          <a:xfrm rot="0">
            <a:off x="1280820" y="794215"/>
            <a:ext cx="14381830" cy="1323086"/>
          </a:xfrm>
          <a:prstGeom prst="rect">
            <a:avLst/>
          </a:prstGeom>
        </p:spPr>
        <p:txBody>
          <a:bodyPr anchor="t" rtlCol="false" tIns="0" lIns="0" bIns="0" rIns="0">
            <a:spAutoFit/>
          </a:bodyPr>
          <a:lstStyle/>
          <a:p>
            <a:pPr>
              <a:lnSpc>
                <a:spcPts val="9591"/>
              </a:lnSpc>
            </a:pPr>
            <a:r>
              <a:rPr lang="en-US" sz="8799" spc="-149">
                <a:solidFill>
                  <a:srgbClr val="FFFFFF"/>
                </a:solidFill>
                <a:latin typeface="Poppins Bold"/>
              </a:rPr>
              <a:t>JavaFX UI Controls</a:t>
            </a:r>
          </a:p>
        </p:txBody>
      </p:sp>
      <p:sp>
        <p:nvSpPr>
          <p:cNvPr name="TextBox 3" id="3"/>
          <p:cNvSpPr txBox="true"/>
          <p:nvPr/>
        </p:nvSpPr>
        <p:spPr>
          <a:xfrm rot="0">
            <a:off x="1280820" y="2688195"/>
            <a:ext cx="13995163" cy="6292215"/>
          </a:xfrm>
          <a:prstGeom prst="rect">
            <a:avLst/>
          </a:prstGeom>
        </p:spPr>
        <p:txBody>
          <a:bodyPr anchor="t" rtlCol="false" tIns="0" lIns="0" bIns="0" rIns="0">
            <a:spAutoFit/>
          </a:bodyPr>
          <a:lstStyle/>
          <a:p>
            <a:pPr>
              <a:lnSpc>
                <a:spcPts val="3359"/>
              </a:lnSpc>
            </a:pPr>
            <a:r>
              <a:rPr lang="en-US" sz="2400" spc="-40">
                <a:solidFill>
                  <a:srgbClr val="FFFFFF"/>
                </a:solidFill>
                <a:latin typeface="Poppins"/>
              </a:rPr>
              <a:t>Every user interface considers the following three main aspects</a:t>
            </a:r>
          </a:p>
          <a:p>
            <a:pPr>
              <a:lnSpc>
                <a:spcPts val="3359"/>
              </a:lnSpc>
            </a:pPr>
          </a:p>
          <a:p>
            <a:pPr marL="518160" indent="-259080" lvl="1">
              <a:lnSpc>
                <a:spcPts val="3359"/>
              </a:lnSpc>
              <a:buFont typeface="Arial"/>
              <a:buChar char="•"/>
            </a:pPr>
            <a:r>
              <a:rPr lang="en-US" sz="2400" spc="-40">
                <a:solidFill>
                  <a:srgbClr val="FFFFFF"/>
                </a:solidFill>
                <a:latin typeface="Poppins Bold"/>
              </a:rPr>
              <a:t>UI elements</a:t>
            </a:r>
            <a:r>
              <a:rPr lang="en-US" sz="2400" spc="-40">
                <a:solidFill>
                  <a:srgbClr val="FFFFFF"/>
                </a:solidFill>
                <a:latin typeface="Poppins"/>
              </a:rPr>
              <a:t> − These are the core visual elements which the user eventually sees and interacts with. JavaFX provides a huge list of widely used and common elements varying from basic to complex, which we will cover in this tutorial.</a:t>
            </a:r>
          </a:p>
          <a:p>
            <a:pPr marL="518160" indent="-259080" lvl="1">
              <a:lnSpc>
                <a:spcPts val="3359"/>
              </a:lnSpc>
              <a:buFont typeface="Arial"/>
              <a:buChar char="•"/>
            </a:pPr>
            <a:r>
              <a:rPr lang="en-US" sz="2400" spc="-40">
                <a:solidFill>
                  <a:srgbClr val="FFFFFF"/>
                </a:solidFill>
                <a:latin typeface="Poppins Bold"/>
              </a:rPr>
              <a:t>Layouts</a:t>
            </a:r>
            <a:r>
              <a:rPr lang="en-US" sz="2400" spc="-40">
                <a:solidFill>
                  <a:srgbClr val="FFFFFF"/>
                </a:solidFill>
                <a:latin typeface="Poppins"/>
              </a:rPr>
              <a:t> − They define how UI elements should be organized on the screen and provide a final look and feel to the GUI (Graphical User Interface). This part will be covered in the Layout chapter.</a:t>
            </a:r>
          </a:p>
          <a:p>
            <a:pPr marL="518160" indent="-259080" lvl="1">
              <a:lnSpc>
                <a:spcPts val="3359"/>
              </a:lnSpc>
              <a:buFont typeface="Arial"/>
              <a:buChar char="•"/>
            </a:pPr>
            <a:r>
              <a:rPr lang="en-US" sz="2400" spc="-40">
                <a:solidFill>
                  <a:srgbClr val="FFFFFF"/>
                </a:solidFill>
                <a:latin typeface="Poppins Bold"/>
              </a:rPr>
              <a:t>Behavior</a:t>
            </a:r>
            <a:r>
              <a:rPr lang="en-US" sz="2400" spc="-40">
                <a:solidFill>
                  <a:srgbClr val="FFFFFF"/>
                </a:solidFill>
                <a:latin typeface="Poppins"/>
              </a:rPr>
              <a:t> − These are events which occur when the user interacts with UI elements. This part will be covered in the Event Handling chapter.</a:t>
            </a:r>
          </a:p>
          <a:p>
            <a:pPr>
              <a:lnSpc>
                <a:spcPts val="3359"/>
              </a:lnSpc>
            </a:pPr>
          </a:p>
          <a:p>
            <a:pPr>
              <a:lnSpc>
                <a:spcPts val="3359"/>
              </a:lnSpc>
            </a:pPr>
            <a:r>
              <a:rPr lang="en-US" sz="2400" spc="-40">
                <a:solidFill>
                  <a:srgbClr val="FFFFFF"/>
                </a:solidFill>
                <a:latin typeface="Poppins"/>
              </a:rPr>
              <a:t>https://www.tutorialspoint.com/javafx/javafx_ui_controls.htm</a:t>
            </a:r>
          </a:p>
          <a:p>
            <a:pPr>
              <a:lnSpc>
                <a:spcPts val="3359"/>
              </a:lnSpc>
            </a:pPr>
            <a:r>
              <a:rPr lang="en-US" sz="2400" spc="-40">
                <a:solidFill>
                  <a:srgbClr val="FFFFFF"/>
                </a:solidFill>
                <a:latin typeface="Poppins"/>
              </a:rPr>
              <a:t> </a:t>
            </a:r>
          </a:p>
          <a:p>
            <a:pPr>
              <a:lnSpc>
                <a:spcPts val="3359"/>
              </a:lnSpc>
            </a:pPr>
            <a:r>
              <a:rPr lang="en-US" sz="2400" spc="-40">
                <a:solidFill>
                  <a:srgbClr val="FFFFFF"/>
                </a:solidFill>
                <a:latin typeface="Poppins"/>
              </a:rPr>
              <a:t>https://docs.oracle.com/javafx/2/get_started/fxml_tutorial.htm</a:t>
            </a:r>
          </a:p>
          <a:p>
            <a:pPr>
              <a:lnSpc>
                <a:spcPts val="3359"/>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9840642" y="208392"/>
            <a:ext cx="4319876" cy="5620892"/>
          </a:xfrm>
          <a:custGeom>
            <a:avLst/>
            <a:gdLst/>
            <a:ahLst/>
            <a:cxnLst/>
            <a:rect r="r" b="b" t="t" l="l"/>
            <a:pathLst>
              <a:path h="5620892" w="4319876">
                <a:moveTo>
                  <a:pt x="0" y="0"/>
                </a:moveTo>
                <a:lnTo>
                  <a:pt x="4319877" y="0"/>
                </a:lnTo>
                <a:lnTo>
                  <a:pt x="4319877" y="5620892"/>
                </a:lnTo>
                <a:lnTo>
                  <a:pt x="0" y="5620892"/>
                </a:lnTo>
                <a:lnTo>
                  <a:pt x="0" y="0"/>
                </a:lnTo>
                <a:close/>
              </a:path>
            </a:pathLst>
          </a:custGeom>
          <a:blipFill>
            <a:blip r:embed="rId2"/>
            <a:stretch>
              <a:fillRect l="0" t="0" r="0" b="0"/>
            </a:stretch>
          </a:blipFill>
        </p:spPr>
      </p:sp>
      <p:sp>
        <p:nvSpPr>
          <p:cNvPr name="Freeform 3" id="3"/>
          <p:cNvSpPr/>
          <p:nvPr/>
        </p:nvSpPr>
        <p:spPr>
          <a:xfrm flipH="false" flipV="false" rot="0">
            <a:off x="9840642" y="6313016"/>
            <a:ext cx="7887274" cy="3481576"/>
          </a:xfrm>
          <a:custGeom>
            <a:avLst/>
            <a:gdLst/>
            <a:ahLst/>
            <a:cxnLst/>
            <a:rect r="r" b="b" t="t" l="l"/>
            <a:pathLst>
              <a:path h="3481576" w="7887274">
                <a:moveTo>
                  <a:pt x="0" y="0"/>
                </a:moveTo>
                <a:lnTo>
                  <a:pt x="7887274" y="0"/>
                </a:lnTo>
                <a:lnTo>
                  <a:pt x="7887274" y="3481576"/>
                </a:lnTo>
                <a:lnTo>
                  <a:pt x="0" y="3481576"/>
                </a:lnTo>
                <a:lnTo>
                  <a:pt x="0" y="0"/>
                </a:lnTo>
                <a:close/>
              </a:path>
            </a:pathLst>
          </a:custGeom>
          <a:blipFill>
            <a:blip r:embed="rId3"/>
            <a:stretch>
              <a:fillRect l="0" t="0" r="0" b="0"/>
            </a:stretch>
          </a:blipFill>
        </p:spPr>
      </p:sp>
      <p:sp>
        <p:nvSpPr>
          <p:cNvPr name="TextBox 4" id="4"/>
          <p:cNvSpPr txBox="true"/>
          <p:nvPr/>
        </p:nvSpPr>
        <p:spPr>
          <a:xfrm rot="0">
            <a:off x="1280820" y="794215"/>
            <a:ext cx="6483718" cy="3742436"/>
          </a:xfrm>
          <a:prstGeom prst="rect">
            <a:avLst/>
          </a:prstGeom>
        </p:spPr>
        <p:txBody>
          <a:bodyPr anchor="t" rtlCol="false" tIns="0" lIns="0" bIns="0" rIns="0">
            <a:spAutoFit/>
          </a:bodyPr>
          <a:lstStyle/>
          <a:p>
            <a:pPr>
              <a:lnSpc>
                <a:spcPts val="9591"/>
              </a:lnSpc>
            </a:pPr>
            <a:r>
              <a:rPr lang="en-US" sz="8799" spc="-149">
                <a:solidFill>
                  <a:srgbClr val="FFFFFF"/>
                </a:solidFill>
                <a:latin typeface="Poppins Bold"/>
              </a:rPr>
              <a:t>Styling the App with CSS</a:t>
            </a:r>
          </a:p>
        </p:txBody>
      </p:sp>
      <p:sp>
        <p:nvSpPr>
          <p:cNvPr name="TextBox 5" id="5"/>
          <p:cNvSpPr txBox="true"/>
          <p:nvPr/>
        </p:nvSpPr>
        <p:spPr>
          <a:xfrm rot="0">
            <a:off x="1280820" y="4897755"/>
            <a:ext cx="7527161" cy="3358515"/>
          </a:xfrm>
          <a:prstGeom prst="rect">
            <a:avLst/>
          </a:prstGeom>
        </p:spPr>
        <p:txBody>
          <a:bodyPr anchor="t" rtlCol="false" tIns="0" lIns="0" bIns="0" rIns="0">
            <a:spAutoFit/>
          </a:bodyPr>
          <a:lstStyle/>
          <a:p>
            <a:pPr>
              <a:lnSpc>
                <a:spcPts val="3359"/>
              </a:lnSpc>
            </a:pPr>
            <a:r>
              <a:rPr lang="en-US" sz="2400" spc="-40">
                <a:solidFill>
                  <a:srgbClr val="FFFFFF"/>
                </a:solidFill>
                <a:latin typeface="Poppins"/>
              </a:rPr>
              <a:t>Add the css files in resources &gt; styles</a:t>
            </a:r>
          </a:p>
          <a:p>
            <a:pPr>
              <a:lnSpc>
                <a:spcPts val="3359"/>
              </a:lnSpc>
            </a:pPr>
          </a:p>
          <a:p>
            <a:pPr>
              <a:lnSpc>
                <a:spcPts val="3359"/>
              </a:lnSpc>
            </a:pPr>
            <a:r>
              <a:rPr lang="en-US" sz="2400" spc="-40">
                <a:solidFill>
                  <a:srgbClr val="FFFFFF"/>
                </a:solidFill>
                <a:latin typeface="Poppins"/>
              </a:rPr>
              <a:t>Use the css files by adding its location at the fxml file inside the stylesheets tag at the end of the root of the fxml tag</a:t>
            </a:r>
          </a:p>
          <a:p>
            <a:pPr>
              <a:lnSpc>
                <a:spcPts val="3359"/>
              </a:lnSpc>
            </a:pPr>
          </a:p>
          <a:p>
            <a:pPr>
              <a:lnSpc>
                <a:spcPts val="3359"/>
              </a:lnSpc>
              <a:spcBef>
                <a:spcPct val="0"/>
              </a:spcBef>
            </a:pPr>
            <a:r>
              <a:rPr lang="en-US" sz="2400" spc="-40">
                <a:solidFill>
                  <a:srgbClr val="FFFFFF"/>
                </a:solidFill>
                <a:latin typeface="Poppins"/>
              </a:rPr>
              <a:t>Use URL value=”@location” format to point the location of the sylesheet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3949586" y="-1594263"/>
            <a:ext cx="12485043" cy="10351236"/>
          </a:xfrm>
          <a:custGeom>
            <a:avLst/>
            <a:gdLst/>
            <a:ahLst/>
            <a:cxnLst/>
            <a:rect r="r" b="b" t="t" l="l"/>
            <a:pathLst>
              <a:path h="10351236" w="12485043">
                <a:moveTo>
                  <a:pt x="0" y="0"/>
                </a:moveTo>
                <a:lnTo>
                  <a:pt x="12485043" y="0"/>
                </a:lnTo>
                <a:lnTo>
                  <a:pt x="12485043" y="10351236"/>
                </a:lnTo>
                <a:lnTo>
                  <a:pt x="0" y="10351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57517" y="771525"/>
            <a:ext cx="4159597" cy="1595756"/>
          </a:xfrm>
          <a:prstGeom prst="rect">
            <a:avLst/>
          </a:prstGeom>
        </p:spPr>
        <p:txBody>
          <a:bodyPr anchor="t" rtlCol="false" tIns="0" lIns="0" bIns="0" rIns="0">
            <a:spAutoFit/>
          </a:bodyPr>
          <a:lstStyle/>
          <a:p>
            <a:pPr algn="ctr">
              <a:lnSpc>
                <a:spcPts val="12319"/>
              </a:lnSpc>
              <a:spcBef>
                <a:spcPct val="0"/>
              </a:spcBef>
            </a:pPr>
            <a:r>
              <a:rPr lang="en-US" sz="8799" spc="-149">
                <a:solidFill>
                  <a:srgbClr val="FFFFFF"/>
                </a:solidFill>
                <a:latin typeface="Poppins Bold"/>
              </a:rPr>
              <a:t>JavaFX</a:t>
            </a:r>
          </a:p>
        </p:txBody>
      </p:sp>
      <p:sp>
        <p:nvSpPr>
          <p:cNvPr name="TextBox 4" id="4"/>
          <p:cNvSpPr txBox="true"/>
          <p:nvPr/>
        </p:nvSpPr>
        <p:spPr>
          <a:xfrm rot="0">
            <a:off x="1544749" y="2960930"/>
            <a:ext cx="15200261" cy="1263015"/>
          </a:xfrm>
          <a:prstGeom prst="rect">
            <a:avLst/>
          </a:prstGeom>
        </p:spPr>
        <p:txBody>
          <a:bodyPr anchor="t" rtlCol="false" tIns="0" lIns="0" bIns="0" rIns="0">
            <a:spAutoFit/>
          </a:bodyPr>
          <a:lstStyle/>
          <a:p>
            <a:pPr>
              <a:lnSpc>
                <a:spcPts val="3359"/>
              </a:lnSpc>
              <a:spcBef>
                <a:spcPct val="0"/>
              </a:spcBef>
            </a:pPr>
            <a:r>
              <a:rPr lang="en-US" sz="2400" spc="-40">
                <a:solidFill>
                  <a:srgbClr val="FFFFFF"/>
                </a:solidFill>
                <a:latin typeface="Poppins"/>
              </a:rPr>
              <a:t>JavaFX is a Java library used to build Rich Internet Applications. The applications written using this library can run consistently across multiple platforms. The applications developed using JavaFX can run on various devices such as Desktop Computers, Mobile Phones, TVs, Tablets, etc.</a:t>
            </a:r>
          </a:p>
        </p:txBody>
      </p:sp>
      <p:sp>
        <p:nvSpPr>
          <p:cNvPr name="TextBox 5" id="5"/>
          <p:cNvSpPr txBox="true"/>
          <p:nvPr/>
        </p:nvSpPr>
        <p:spPr>
          <a:xfrm rot="0">
            <a:off x="1544749" y="4814495"/>
            <a:ext cx="15249823" cy="424815"/>
          </a:xfrm>
          <a:prstGeom prst="rect">
            <a:avLst/>
          </a:prstGeom>
        </p:spPr>
        <p:txBody>
          <a:bodyPr anchor="t" rtlCol="false" tIns="0" lIns="0" bIns="0" rIns="0">
            <a:spAutoFit/>
          </a:bodyPr>
          <a:lstStyle/>
          <a:p>
            <a:pPr>
              <a:lnSpc>
                <a:spcPts val="3359"/>
              </a:lnSpc>
              <a:spcBef>
                <a:spcPct val="0"/>
              </a:spcBef>
            </a:pPr>
            <a:r>
              <a:rPr lang="en-US" sz="2400" spc="-40">
                <a:solidFill>
                  <a:srgbClr val="FFFFFF"/>
                </a:solidFill>
                <a:latin typeface="Poppins"/>
              </a:rPr>
              <a:t>JavaFx provides a variety of UI controls that allow a smooth interaction between users and applications.</a:t>
            </a:r>
          </a:p>
        </p:txBody>
      </p:sp>
      <p:sp>
        <p:nvSpPr>
          <p:cNvPr name="TextBox 6" id="6"/>
          <p:cNvSpPr txBox="true"/>
          <p:nvPr/>
        </p:nvSpPr>
        <p:spPr>
          <a:xfrm rot="0">
            <a:off x="1544749" y="5829860"/>
            <a:ext cx="12590115" cy="424815"/>
          </a:xfrm>
          <a:prstGeom prst="rect">
            <a:avLst/>
          </a:prstGeom>
        </p:spPr>
        <p:txBody>
          <a:bodyPr anchor="t" rtlCol="false" tIns="0" lIns="0" bIns="0" rIns="0">
            <a:spAutoFit/>
          </a:bodyPr>
          <a:lstStyle/>
          <a:p>
            <a:pPr>
              <a:lnSpc>
                <a:spcPts val="3359"/>
              </a:lnSpc>
              <a:spcBef>
                <a:spcPct val="0"/>
              </a:spcBef>
            </a:pPr>
            <a:r>
              <a:rPr lang="en-US" sz="2400" spc="-40">
                <a:solidFill>
                  <a:srgbClr val="FFFFFF"/>
                </a:solidFill>
                <a:latin typeface="Poppins"/>
              </a:rPr>
              <a:t>JavaFx provides various pre-defined classes that represents different types of shapes</a:t>
            </a:r>
          </a:p>
        </p:txBody>
      </p:sp>
      <p:sp>
        <p:nvSpPr>
          <p:cNvPr name="TextBox 7" id="7"/>
          <p:cNvSpPr txBox="true"/>
          <p:nvPr/>
        </p:nvSpPr>
        <p:spPr>
          <a:xfrm rot="0">
            <a:off x="1457517" y="6845225"/>
            <a:ext cx="10516939" cy="424815"/>
          </a:xfrm>
          <a:prstGeom prst="rect">
            <a:avLst/>
          </a:prstGeom>
        </p:spPr>
        <p:txBody>
          <a:bodyPr anchor="t" rtlCol="false" tIns="0" lIns="0" bIns="0" rIns="0">
            <a:spAutoFit/>
          </a:bodyPr>
          <a:lstStyle/>
          <a:p>
            <a:pPr>
              <a:lnSpc>
                <a:spcPts val="3359"/>
              </a:lnSpc>
              <a:spcBef>
                <a:spcPct val="0"/>
              </a:spcBef>
            </a:pPr>
            <a:r>
              <a:rPr lang="en-US" sz="2400" spc="-40">
                <a:solidFill>
                  <a:srgbClr val="FFFFFF"/>
                </a:solidFill>
                <a:latin typeface="Poppins"/>
              </a:rPr>
              <a:t>In JavaFx, effects are used to enhance the visual appearance of nodes. </a:t>
            </a:r>
          </a:p>
        </p:txBody>
      </p:sp>
      <p:sp>
        <p:nvSpPr>
          <p:cNvPr name="TextBox 8" id="8"/>
          <p:cNvSpPr txBox="true"/>
          <p:nvPr/>
        </p:nvSpPr>
        <p:spPr>
          <a:xfrm rot="0">
            <a:off x="1457517" y="7860590"/>
            <a:ext cx="15287493" cy="843915"/>
          </a:xfrm>
          <a:prstGeom prst="rect">
            <a:avLst/>
          </a:prstGeom>
        </p:spPr>
        <p:txBody>
          <a:bodyPr anchor="t" rtlCol="false" tIns="0" lIns="0" bIns="0" rIns="0">
            <a:spAutoFit/>
          </a:bodyPr>
          <a:lstStyle/>
          <a:p>
            <a:pPr>
              <a:lnSpc>
                <a:spcPts val="3359"/>
              </a:lnSpc>
              <a:spcBef>
                <a:spcPct val="0"/>
              </a:spcBef>
            </a:pPr>
            <a:r>
              <a:rPr lang="en-US" sz="2400" spc="-40">
                <a:solidFill>
                  <a:srgbClr val="FFFFFF"/>
                </a:solidFill>
                <a:latin typeface="Poppins"/>
              </a:rPr>
              <a:t>Generally, animations are used to create special visual effects to the elements like images, text, drawings, etc.</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11487156" y="1028700"/>
            <a:ext cx="5551981" cy="5364836"/>
          </a:xfrm>
          <a:custGeom>
            <a:avLst/>
            <a:gdLst/>
            <a:ahLst/>
            <a:cxnLst/>
            <a:rect r="r" b="b" t="t" l="l"/>
            <a:pathLst>
              <a:path h="5364836" w="5551981">
                <a:moveTo>
                  <a:pt x="0" y="0"/>
                </a:moveTo>
                <a:lnTo>
                  <a:pt x="5551981" y="0"/>
                </a:lnTo>
                <a:lnTo>
                  <a:pt x="5551981" y="5364836"/>
                </a:lnTo>
                <a:lnTo>
                  <a:pt x="0" y="5364836"/>
                </a:lnTo>
                <a:lnTo>
                  <a:pt x="0" y="0"/>
                </a:lnTo>
                <a:close/>
              </a:path>
            </a:pathLst>
          </a:custGeom>
          <a:blipFill>
            <a:blip r:embed="rId2"/>
            <a:stretch>
              <a:fillRect l="0" t="0" r="0" b="0"/>
            </a:stretch>
          </a:blipFill>
        </p:spPr>
      </p:sp>
      <p:sp>
        <p:nvSpPr>
          <p:cNvPr name="Freeform 3" id="3"/>
          <p:cNvSpPr/>
          <p:nvPr/>
        </p:nvSpPr>
        <p:spPr>
          <a:xfrm flipH="false" flipV="false" rot="0">
            <a:off x="704146" y="5315812"/>
            <a:ext cx="10035453" cy="4620283"/>
          </a:xfrm>
          <a:custGeom>
            <a:avLst/>
            <a:gdLst/>
            <a:ahLst/>
            <a:cxnLst/>
            <a:rect r="r" b="b" t="t" l="l"/>
            <a:pathLst>
              <a:path h="4620283" w="10035453">
                <a:moveTo>
                  <a:pt x="0" y="0"/>
                </a:moveTo>
                <a:lnTo>
                  <a:pt x="10035452" y="0"/>
                </a:lnTo>
                <a:lnTo>
                  <a:pt x="10035452" y="4620282"/>
                </a:lnTo>
                <a:lnTo>
                  <a:pt x="0" y="4620282"/>
                </a:lnTo>
                <a:lnTo>
                  <a:pt x="0" y="0"/>
                </a:lnTo>
                <a:close/>
              </a:path>
            </a:pathLst>
          </a:custGeom>
          <a:blipFill>
            <a:blip r:embed="rId3"/>
            <a:stretch>
              <a:fillRect l="0" t="0" r="0" b="0"/>
            </a:stretch>
          </a:blipFill>
        </p:spPr>
      </p:sp>
      <p:sp>
        <p:nvSpPr>
          <p:cNvPr name="Freeform 4" id="4"/>
          <p:cNvSpPr/>
          <p:nvPr/>
        </p:nvSpPr>
        <p:spPr>
          <a:xfrm flipH="false" flipV="false" rot="0">
            <a:off x="8630838" y="7353099"/>
            <a:ext cx="8774724" cy="2582995"/>
          </a:xfrm>
          <a:custGeom>
            <a:avLst/>
            <a:gdLst/>
            <a:ahLst/>
            <a:cxnLst/>
            <a:rect r="r" b="b" t="t" l="l"/>
            <a:pathLst>
              <a:path h="2582995" w="8774724">
                <a:moveTo>
                  <a:pt x="0" y="0"/>
                </a:moveTo>
                <a:lnTo>
                  <a:pt x="8774723" y="0"/>
                </a:lnTo>
                <a:lnTo>
                  <a:pt x="8774723" y="2582995"/>
                </a:lnTo>
                <a:lnTo>
                  <a:pt x="0" y="2582995"/>
                </a:lnTo>
                <a:lnTo>
                  <a:pt x="0" y="0"/>
                </a:lnTo>
                <a:close/>
              </a:path>
            </a:pathLst>
          </a:custGeom>
          <a:blipFill>
            <a:blip r:embed="rId4"/>
            <a:stretch>
              <a:fillRect l="0" t="0" r="0" b="0"/>
            </a:stretch>
          </a:blipFill>
        </p:spPr>
      </p:sp>
      <p:sp>
        <p:nvSpPr>
          <p:cNvPr name="TextBox 5" id="5"/>
          <p:cNvSpPr txBox="true"/>
          <p:nvPr/>
        </p:nvSpPr>
        <p:spPr>
          <a:xfrm rot="0">
            <a:off x="1280820" y="794215"/>
            <a:ext cx="6483718" cy="2532761"/>
          </a:xfrm>
          <a:prstGeom prst="rect">
            <a:avLst/>
          </a:prstGeom>
        </p:spPr>
        <p:txBody>
          <a:bodyPr anchor="t" rtlCol="false" tIns="0" lIns="0" bIns="0" rIns="0">
            <a:spAutoFit/>
          </a:bodyPr>
          <a:lstStyle/>
          <a:p>
            <a:pPr>
              <a:lnSpc>
                <a:spcPts val="9591"/>
              </a:lnSpc>
            </a:pPr>
            <a:r>
              <a:rPr lang="en-US" sz="8799" spc="-149">
                <a:solidFill>
                  <a:srgbClr val="FFFFFF"/>
                </a:solidFill>
                <a:latin typeface="Poppins Bold"/>
              </a:rPr>
              <a:t>Adding Controllers</a:t>
            </a:r>
          </a:p>
        </p:txBody>
      </p:sp>
      <p:sp>
        <p:nvSpPr>
          <p:cNvPr name="TextBox 6" id="6"/>
          <p:cNvSpPr txBox="true"/>
          <p:nvPr/>
        </p:nvSpPr>
        <p:spPr>
          <a:xfrm rot="0">
            <a:off x="1280820" y="3779943"/>
            <a:ext cx="7527161" cy="1263015"/>
          </a:xfrm>
          <a:prstGeom prst="rect">
            <a:avLst/>
          </a:prstGeom>
        </p:spPr>
        <p:txBody>
          <a:bodyPr anchor="t" rtlCol="false" tIns="0" lIns="0" bIns="0" rIns="0">
            <a:spAutoFit/>
          </a:bodyPr>
          <a:lstStyle/>
          <a:p>
            <a:pPr>
              <a:lnSpc>
                <a:spcPts val="3359"/>
              </a:lnSpc>
            </a:pPr>
            <a:r>
              <a:rPr lang="en-US" sz="2400" spc="-40">
                <a:solidFill>
                  <a:srgbClr val="FFFFFF"/>
                </a:solidFill>
                <a:latin typeface="Poppins"/>
              </a:rPr>
              <a:t>Create a package for controllers</a:t>
            </a:r>
          </a:p>
          <a:p>
            <a:pPr>
              <a:lnSpc>
                <a:spcPts val="3359"/>
              </a:lnSpc>
            </a:pPr>
          </a:p>
          <a:p>
            <a:pPr>
              <a:lnSpc>
                <a:spcPts val="3359"/>
              </a:lnSpc>
              <a:spcBef>
                <a:spcPct val="0"/>
              </a:spcBef>
            </a:pPr>
            <a:r>
              <a:rPr lang="en-US" sz="2400" spc="-40">
                <a:solidFill>
                  <a:srgbClr val="FFFFFF"/>
                </a:solidFill>
                <a:latin typeface="Poppins"/>
              </a:rPr>
              <a:t>Add the controller to the root of the fxml file</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071C42"/>
        </a:solidFill>
      </p:bgPr>
    </p:bg>
    <p:spTree>
      <p:nvGrpSpPr>
        <p:cNvPr id="1" name=""/>
        <p:cNvGrpSpPr/>
        <p:nvPr/>
      </p:nvGrpSpPr>
      <p:grpSpPr>
        <a:xfrm>
          <a:off x="0" y="0"/>
          <a:ext cx="0" cy="0"/>
          <a:chOff x="0" y="0"/>
          <a:chExt cx="0" cy="0"/>
        </a:xfrm>
      </p:grpSpPr>
      <p:sp>
        <p:nvSpPr>
          <p:cNvPr name="TextBox 2" id="2"/>
          <p:cNvSpPr txBox="true"/>
          <p:nvPr/>
        </p:nvSpPr>
        <p:spPr>
          <a:xfrm rot="0">
            <a:off x="4700513" y="4217035"/>
            <a:ext cx="8886974" cy="1595756"/>
          </a:xfrm>
          <a:prstGeom prst="rect">
            <a:avLst/>
          </a:prstGeom>
        </p:spPr>
        <p:txBody>
          <a:bodyPr anchor="t" rtlCol="false" tIns="0" lIns="0" bIns="0" rIns="0">
            <a:spAutoFit/>
          </a:bodyPr>
          <a:lstStyle/>
          <a:p>
            <a:pPr algn="ctr">
              <a:lnSpc>
                <a:spcPts val="12319"/>
              </a:lnSpc>
              <a:spcBef>
                <a:spcPct val="0"/>
              </a:spcBef>
            </a:pPr>
            <a:r>
              <a:rPr lang="en-US" sz="8799" spc="-149">
                <a:solidFill>
                  <a:srgbClr val="FFFFFF"/>
                </a:solidFill>
                <a:latin typeface="Poppins Bold"/>
              </a:rPr>
              <a:t>To be continued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3949586" y="-1594263"/>
            <a:ext cx="12485043" cy="10351236"/>
          </a:xfrm>
          <a:custGeom>
            <a:avLst/>
            <a:gdLst/>
            <a:ahLst/>
            <a:cxnLst/>
            <a:rect r="r" b="b" t="t" l="l"/>
            <a:pathLst>
              <a:path h="10351236" w="12485043">
                <a:moveTo>
                  <a:pt x="0" y="0"/>
                </a:moveTo>
                <a:lnTo>
                  <a:pt x="12485043" y="0"/>
                </a:lnTo>
                <a:lnTo>
                  <a:pt x="12485043" y="10351236"/>
                </a:lnTo>
                <a:lnTo>
                  <a:pt x="0" y="10351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44749" y="771525"/>
            <a:ext cx="14436451" cy="1595756"/>
          </a:xfrm>
          <a:prstGeom prst="rect">
            <a:avLst/>
          </a:prstGeom>
        </p:spPr>
        <p:txBody>
          <a:bodyPr anchor="t" rtlCol="false" tIns="0" lIns="0" bIns="0" rIns="0">
            <a:spAutoFit/>
          </a:bodyPr>
          <a:lstStyle/>
          <a:p>
            <a:pPr>
              <a:lnSpc>
                <a:spcPts val="12319"/>
              </a:lnSpc>
              <a:spcBef>
                <a:spcPct val="0"/>
              </a:spcBef>
            </a:pPr>
            <a:r>
              <a:rPr lang="en-US" sz="8799" spc="-149">
                <a:solidFill>
                  <a:srgbClr val="FFFFFF"/>
                </a:solidFill>
                <a:latin typeface="Poppins Bold"/>
              </a:rPr>
              <a:t>JavaFX Architecture</a:t>
            </a:r>
          </a:p>
        </p:txBody>
      </p:sp>
      <p:sp>
        <p:nvSpPr>
          <p:cNvPr name="TextBox 4" id="4"/>
          <p:cNvSpPr txBox="true"/>
          <p:nvPr/>
        </p:nvSpPr>
        <p:spPr>
          <a:xfrm rot="0">
            <a:off x="1350188" y="2573157"/>
            <a:ext cx="9447315" cy="7576947"/>
          </a:xfrm>
          <a:prstGeom prst="rect">
            <a:avLst/>
          </a:prstGeom>
        </p:spPr>
        <p:txBody>
          <a:bodyPr anchor="t" rtlCol="false" tIns="0" lIns="0" bIns="0" rIns="0">
            <a:spAutoFit/>
          </a:bodyPr>
          <a:lstStyle/>
          <a:p>
            <a:pPr marL="518160" indent="-259080" lvl="1">
              <a:lnSpc>
                <a:spcPts val="4344"/>
              </a:lnSpc>
              <a:buFont typeface="Arial"/>
              <a:buChar char="•"/>
            </a:pPr>
            <a:r>
              <a:rPr lang="en-US" sz="2400" spc="-40">
                <a:solidFill>
                  <a:srgbClr val="FFFFFF"/>
                </a:solidFill>
                <a:latin typeface="Poppins Bold"/>
              </a:rPr>
              <a:t>javafx.application</a:t>
            </a:r>
            <a:r>
              <a:rPr lang="en-US" sz="2400" spc="-40">
                <a:solidFill>
                  <a:srgbClr val="FFFFFF"/>
                </a:solidFill>
                <a:latin typeface="Poppins"/>
              </a:rPr>
              <a:t> − Contains a set of classes responsible for the JavaFX application life cycle.</a:t>
            </a:r>
          </a:p>
          <a:p>
            <a:pPr marL="518160" indent="-259080" lvl="1">
              <a:lnSpc>
                <a:spcPts val="4344"/>
              </a:lnSpc>
              <a:buFont typeface="Arial"/>
              <a:buChar char="•"/>
            </a:pPr>
            <a:r>
              <a:rPr lang="en-US" sz="2400" spc="-40">
                <a:solidFill>
                  <a:srgbClr val="FFFFFF"/>
                </a:solidFill>
                <a:latin typeface="Poppins Bold"/>
              </a:rPr>
              <a:t>javafx.css</a:t>
            </a:r>
            <a:r>
              <a:rPr lang="en-US" sz="2400" spc="-40">
                <a:solidFill>
                  <a:srgbClr val="FFFFFF"/>
                </a:solidFill>
                <a:latin typeface="Poppins"/>
              </a:rPr>
              <a:t> − Contains classes to add CSS–like styling to JavaFX GUI applications.</a:t>
            </a:r>
          </a:p>
          <a:p>
            <a:pPr marL="518160" indent="-259080" lvl="1">
              <a:lnSpc>
                <a:spcPts val="4344"/>
              </a:lnSpc>
              <a:buFont typeface="Arial"/>
              <a:buChar char="•"/>
            </a:pPr>
            <a:r>
              <a:rPr lang="en-US" sz="2400" spc="-40">
                <a:solidFill>
                  <a:srgbClr val="FFFFFF"/>
                </a:solidFill>
                <a:latin typeface="Poppins Bold"/>
              </a:rPr>
              <a:t>javafx.event </a:t>
            </a:r>
            <a:r>
              <a:rPr lang="en-US" sz="2400" spc="-40">
                <a:solidFill>
                  <a:srgbClr val="FFFFFF"/>
                </a:solidFill>
                <a:latin typeface="Poppins"/>
              </a:rPr>
              <a:t>− Contains classes and interfaces to deliver and handle JavaFX events.</a:t>
            </a:r>
          </a:p>
          <a:p>
            <a:pPr marL="518160" indent="-259080" lvl="1">
              <a:lnSpc>
                <a:spcPts val="4344"/>
              </a:lnSpc>
              <a:buFont typeface="Arial"/>
              <a:buChar char="•"/>
            </a:pPr>
            <a:r>
              <a:rPr lang="en-US" sz="2400" spc="-40">
                <a:solidFill>
                  <a:srgbClr val="FFFFFF"/>
                </a:solidFill>
                <a:latin typeface="Poppins Bold"/>
              </a:rPr>
              <a:t>javafx.stage </a:t>
            </a:r>
            <a:r>
              <a:rPr lang="en-US" sz="2400" spc="-40">
                <a:solidFill>
                  <a:srgbClr val="FFFFFF"/>
                </a:solidFill>
                <a:latin typeface="Poppins"/>
              </a:rPr>
              <a:t>− This package holds the top level container classes for JavaFX application.</a:t>
            </a:r>
          </a:p>
          <a:p>
            <a:pPr marL="518160" indent="-259080" lvl="1">
              <a:lnSpc>
                <a:spcPts val="4344"/>
              </a:lnSpc>
              <a:buFont typeface="Arial"/>
              <a:buChar char="•"/>
            </a:pPr>
            <a:r>
              <a:rPr lang="en-US" sz="2400" spc="-40">
                <a:solidFill>
                  <a:srgbClr val="FFFFFF"/>
                </a:solidFill>
                <a:latin typeface="Poppins Bold"/>
              </a:rPr>
              <a:t>javafx.scene</a:t>
            </a:r>
            <a:r>
              <a:rPr lang="en-US" sz="2400" spc="-40">
                <a:solidFill>
                  <a:srgbClr val="FFFFFF"/>
                </a:solidFill>
                <a:latin typeface="Poppins"/>
              </a:rPr>
              <a:t> − This package provides classes and interfaces to support the scene graph. In addition, it also provides sub-packages such as canvas, chart, control, effect, image, input, layout, media, paint, shape, text, transform, web, etc. There are several components that support this rich API of JavaFX.</a:t>
            </a:r>
          </a:p>
        </p:txBody>
      </p:sp>
      <p:sp>
        <p:nvSpPr>
          <p:cNvPr name="Freeform 5" id="5"/>
          <p:cNvSpPr/>
          <p:nvPr/>
        </p:nvSpPr>
        <p:spPr>
          <a:xfrm flipH="false" flipV="false" rot="0">
            <a:off x="11236286" y="3484007"/>
            <a:ext cx="6531673" cy="5272966"/>
          </a:xfrm>
          <a:custGeom>
            <a:avLst/>
            <a:gdLst/>
            <a:ahLst/>
            <a:cxnLst/>
            <a:rect r="r" b="b" t="t" l="l"/>
            <a:pathLst>
              <a:path h="5272966" w="6531673">
                <a:moveTo>
                  <a:pt x="0" y="0"/>
                </a:moveTo>
                <a:lnTo>
                  <a:pt x="6531674" y="0"/>
                </a:lnTo>
                <a:lnTo>
                  <a:pt x="6531674" y="5272966"/>
                </a:lnTo>
                <a:lnTo>
                  <a:pt x="0" y="5272966"/>
                </a:lnTo>
                <a:lnTo>
                  <a:pt x="0" y="0"/>
                </a:lnTo>
                <a:close/>
              </a:path>
            </a:pathLst>
          </a:custGeom>
          <a:blipFill>
            <a:blip r:embed="rId4"/>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3949586" y="-1594263"/>
            <a:ext cx="12485043" cy="10351236"/>
          </a:xfrm>
          <a:custGeom>
            <a:avLst/>
            <a:gdLst/>
            <a:ahLst/>
            <a:cxnLst/>
            <a:rect r="r" b="b" t="t" l="l"/>
            <a:pathLst>
              <a:path h="10351236" w="12485043">
                <a:moveTo>
                  <a:pt x="0" y="0"/>
                </a:moveTo>
                <a:lnTo>
                  <a:pt x="12485043" y="0"/>
                </a:lnTo>
                <a:lnTo>
                  <a:pt x="12485043" y="10351236"/>
                </a:lnTo>
                <a:lnTo>
                  <a:pt x="0" y="10351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14843" y="3298009"/>
            <a:ext cx="6438979" cy="5644962"/>
          </a:xfrm>
          <a:custGeom>
            <a:avLst/>
            <a:gdLst/>
            <a:ahLst/>
            <a:cxnLst/>
            <a:rect r="r" b="b" t="t" l="l"/>
            <a:pathLst>
              <a:path h="5644962" w="6438979">
                <a:moveTo>
                  <a:pt x="0" y="0"/>
                </a:moveTo>
                <a:lnTo>
                  <a:pt x="6438979" y="0"/>
                </a:lnTo>
                <a:lnTo>
                  <a:pt x="6438979" y="5644962"/>
                </a:lnTo>
                <a:lnTo>
                  <a:pt x="0" y="5644962"/>
                </a:lnTo>
                <a:lnTo>
                  <a:pt x="0" y="0"/>
                </a:lnTo>
                <a:close/>
              </a:path>
            </a:pathLst>
          </a:custGeom>
          <a:blipFill>
            <a:blip r:embed="rId4"/>
            <a:stretch>
              <a:fillRect l="0" t="0" r="0" b="0"/>
            </a:stretch>
          </a:blipFill>
        </p:spPr>
      </p:sp>
      <p:sp>
        <p:nvSpPr>
          <p:cNvPr name="TextBox 4" id="4"/>
          <p:cNvSpPr txBox="true"/>
          <p:nvPr/>
        </p:nvSpPr>
        <p:spPr>
          <a:xfrm rot="0">
            <a:off x="1544749" y="771525"/>
            <a:ext cx="14436451" cy="1595756"/>
          </a:xfrm>
          <a:prstGeom prst="rect">
            <a:avLst/>
          </a:prstGeom>
        </p:spPr>
        <p:txBody>
          <a:bodyPr anchor="t" rtlCol="false" tIns="0" lIns="0" bIns="0" rIns="0">
            <a:spAutoFit/>
          </a:bodyPr>
          <a:lstStyle/>
          <a:p>
            <a:pPr>
              <a:lnSpc>
                <a:spcPts val="12319"/>
              </a:lnSpc>
              <a:spcBef>
                <a:spcPct val="0"/>
              </a:spcBef>
            </a:pPr>
            <a:r>
              <a:rPr lang="en-US" sz="8799" spc="-149">
                <a:solidFill>
                  <a:srgbClr val="FFFFFF"/>
                </a:solidFill>
                <a:latin typeface="Poppins Bold"/>
              </a:rPr>
              <a:t>JavaFX GUI Layers</a:t>
            </a:r>
          </a:p>
        </p:txBody>
      </p:sp>
      <p:sp>
        <p:nvSpPr>
          <p:cNvPr name="TextBox 5" id="5"/>
          <p:cNvSpPr txBox="true"/>
          <p:nvPr/>
        </p:nvSpPr>
        <p:spPr>
          <a:xfrm rot="0">
            <a:off x="1544749" y="3335610"/>
            <a:ext cx="7870942" cy="424815"/>
          </a:xfrm>
          <a:prstGeom prst="rect">
            <a:avLst/>
          </a:prstGeom>
        </p:spPr>
        <p:txBody>
          <a:bodyPr anchor="t" rtlCol="false" tIns="0" lIns="0" bIns="0" rIns="0">
            <a:spAutoFit/>
          </a:bodyPr>
          <a:lstStyle/>
          <a:p>
            <a:pPr>
              <a:lnSpc>
                <a:spcPts val="3359"/>
              </a:lnSpc>
              <a:spcBef>
                <a:spcPct val="0"/>
              </a:spcBef>
            </a:pPr>
            <a:r>
              <a:rPr lang="en-US" sz="2400" spc="-40">
                <a:solidFill>
                  <a:srgbClr val="FFFFFF"/>
                </a:solidFill>
                <a:latin typeface="Poppins"/>
              </a:rPr>
              <a:t>Stage is a top level container similar to a Window</a:t>
            </a:r>
          </a:p>
        </p:txBody>
      </p:sp>
      <p:sp>
        <p:nvSpPr>
          <p:cNvPr name="TextBox 6" id="6"/>
          <p:cNvSpPr txBox="true"/>
          <p:nvPr/>
        </p:nvSpPr>
        <p:spPr>
          <a:xfrm rot="0">
            <a:off x="1544749" y="4250757"/>
            <a:ext cx="8114711" cy="424815"/>
          </a:xfrm>
          <a:prstGeom prst="rect">
            <a:avLst/>
          </a:prstGeom>
        </p:spPr>
        <p:txBody>
          <a:bodyPr anchor="t" rtlCol="false" tIns="0" lIns="0" bIns="0" rIns="0">
            <a:spAutoFit/>
          </a:bodyPr>
          <a:lstStyle/>
          <a:p>
            <a:pPr>
              <a:lnSpc>
                <a:spcPts val="3359"/>
              </a:lnSpc>
              <a:spcBef>
                <a:spcPct val="0"/>
              </a:spcBef>
            </a:pPr>
            <a:r>
              <a:rPr lang="en-US" sz="2400" spc="-40">
                <a:solidFill>
                  <a:srgbClr val="FFFFFF"/>
                </a:solidFill>
                <a:latin typeface="Poppins"/>
              </a:rPr>
              <a:t>A scene is a drawing surface for graphical contents</a:t>
            </a:r>
          </a:p>
        </p:txBody>
      </p:sp>
      <p:sp>
        <p:nvSpPr>
          <p:cNvPr name="TextBox 7" id="7"/>
          <p:cNvSpPr txBox="true"/>
          <p:nvPr/>
        </p:nvSpPr>
        <p:spPr>
          <a:xfrm rot="0">
            <a:off x="1544749" y="5161347"/>
            <a:ext cx="7599251" cy="843915"/>
          </a:xfrm>
          <a:prstGeom prst="rect">
            <a:avLst/>
          </a:prstGeom>
        </p:spPr>
        <p:txBody>
          <a:bodyPr anchor="t" rtlCol="false" tIns="0" lIns="0" bIns="0" rIns="0">
            <a:spAutoFit/>
          </a:bodyPr>
          <a:lstStyle/>
          <a:p>
            <a:pPr>
              <a:lnSpc>
                <a:spcPts val="3359"/>
              </a:lnSpc>
              <a:spcBef>
                <a:spcPct val="0"/>
              </a:spcBef>
            </a:pPr>
            <a:r>
              <a:rPr lang="en-US" sz="2400" spc="-40">
                <a:solidFill>
                  <a:srgbClr val="FFFFFF"/>
                </a:solidFill>
                <a:latin typeface="Poppins"/>
              </a:rPr>
              <a:t>A Scene Graph is a hierarchical tree of nodes. It is a tree data structure that holds and arranges nodes.</a:t>
            </a:r>
          </a:p>
        </p:txBody>
      </p:sp>
      <p:sp>
        <p:nvSpPr>
          <p:cNvPr name="TextBox 8" id="8"/>
          <p:cNvSpPr txBox="true"/>
          <p:nvPr/>
        </p:nvSpPr>
        <p:spPr>
          <a:xfrm rot="0">
            <a:off x="1544749" y="6491037"/>
            <a:ext cx="7403306" cy="424815"/>
          </a:xfrm>
          <a:prstGeom prst="rect">
            <a:avLst/>
          </a:prstGeom>
        </p:spPr>
        <p:txBody>
          <a:bodyPr anchor="t" rtlCol="false" tIns="0" lIns="0" bIns="0" rIns="0">
            <a:spAutoFit/>
          </a:bodyPr>
          <a:lstStyle/>
          <a:p>
            <a:pPr algn="just">
              <a:lnSpc>
                <a:spcPts val="3359"/>
              </a:lnSpc>
              <a:spcBef>
                <a:spcPct val="0"/>
              </a:spcBef>
            </a:pPr>
            <a:r>
              <a:rPr lang="en-US" sz="2400" spc="-40">
                <a:solidFill>
                  <a:srgbClr val="FFFFFF"/>
                </a:solidFill>
                <a:latin typeface="Poppins"/>
              </a:rPr>
              <a:t>Nodes are components that are added to a scene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2865092"/>
            <a:ext cx="7622774" cy="6037084"/>
          </a:xfrm>
          <a:custGeom>
            <a:avLst/>
            <a:gdLst/>
            <a:ahLst/>
            <a:cxnLst/>
            <a:rect r="r" b="b" t="t" l="l"/>
            <a:pathLst>
              <a:path h="6037084" w="7622774">
                <a:moveTo>
                  <a:pt x="0" y="0"/>
                </a:moveTo>
                <a:lnTo>
                  <a:pt x="7622774" y="0"/>
                </a:lnTo>
                <a:lnTo>
                  <a:pt x="7622774" y="6037085"/>
                </a:lnTo>
                <a:lnTo>
                  <a:pt x="0" y="6037085"/>
                </a:lnTo>
                <a:lnTo>
                  <a:pt x="0" y="0"/>
                </a:lnTo>
                <a:close/>
              </a:path>
            </a:pathLst>
          </a:custGeom>
          <a:blipFill>
            <a:blip r:embed="rId2"/>
            <a:stretch>
              <a:fillRect l="0" t="0" r="0" b="0"/>
            </a:stretch>
          </a:blipFill>
        </p:spPr>
      </p:sp>
      <p:sp>
        <p:nvSpPr>
          <p:cNvPr name="TextBox 3" id="3"/>
          <p:cNvSpPr txBox="true"/>
          <p:nvPr/>
        </p:nvSpPr>
        <p:spPr>
          <a:xfrm rot="0">
            <a:off x="1521226" y="771525"/>
            <a:ext cx="14436775" cy="3157856"/>
          </a:xfrm>
          <a:prstGeom prst="rect">
            <a:avLst/>
          </a:prstGeom>
        </p:spPr>
        <p:txBody>
          <a:bodyPr anchor="t" rtlCol="false" tIns="0" lIns="0" bIns="0" rIns="0">
            <a:spAutoFit/>
          </a:bodyPr>
          <a:lstStyle/>
          <a:p>
            <a:pPr algn="ctr">
              <a:lnSpc>
                <a:spcPts val="12319"/>
              </a:lnSpc>
            </a:pPr>
            <a:r>
              <a:rPr lang="en-US" sz="8799" spc="-149">
                <a:solidFill>
                  <a:srgbClr val="FFFFFF"/>
                </a:solidFill>
                <a:latin typeface="Poppins Bold"/>
              </a:rPr>
              <a:t>Creating a JavaFX project</a:t>
            </a:r>
          </a:p>
          <a:p>
            <a:pPr algn="ctr">
              <a:lnSpc>
                <a:spcPts val="12319"/>
              </a:lnSpc>
              <a:spcBef>
                <a:spcPct val="0"/>
              </a:spcBef>
            </a:pPr>
          </a:p>
        </p:txBody>
      </p:sp>
      <p:sp>
        <p:nvSpPr>
          <p:cNvPr name="TextBox 4" id="4"/>
          <p:cNvSpPr txBox="true"/>
          <p:nvPr/>
        </p:nvSpPr>
        <p:spPr>
          <a:xfrm rot="0">
            <a:off x="1521226" y="3237444"/>
            <a:ext cx="7001850" cy="5034915"/>
          </a:xfrm>
          <a:prstGeom prst="rect">
            <a:avLst/>
          </a:prstGeom>
        </p:spPr>
        <p:txBody>
          <a:bodyPr anchor="t" rtlCol="false" tIns="0" lIns="0" bIns="0" rIns="0">
            <a:spAutoFit/>
          </a:bodyPr>
          <a:lstStyle/>
          <a:p>
            <a:pPr>
              <a:lnSpc>
                <a:spcPts val="3359"/>
              </a:lnSpc>
            </a:pPr>
            <a:r>
              <a:rPr lang="en-US" sz="2400" spc="-40">
                <a:solidFill>
                  <a:srgbClr val="FFFFFF"/>
                </a:solidFill>
                <a:latin typeface="Poppins"/>
              </a:rPr>
              <a:t>Launch IntelliJ</a:t>
            </a:r>
          </a:p>
          <a:p>
            <a:pPr>
              <a:lnSpc>
                <a:spcPts val="3359"/>
              </a:lnSpc>
            </a:pPr>
          </a:p>
          <a:p>
            <a:pPr>
              <a:lnSpc>
                <a:spcPts val="3359"/>
              </a:lnSpc>
            </a:pPr>
            <a:r>
              <a:rPr lang="en-US" sz="2400" spc="-40">
                <a:solidFill>
                  <a:srgbClr val="FFFFFF"/>
                </a:solidFill>
                <a:latin typeface="Poppins"/>
              </a:rPr>
              <a:t>Create New Project</a:t>
            </a:r>
          </a:p>
          <a:p>
            <a:pPr>
              <a:lnSpc>
                <a:spcPts val="3359"/>
              </a:lnSpc>
            </a:pPr>
          </a:p>
          <a:p>
            <a:pPr>
              <a:lnSpc>
                <a:spcPts val="3359"/>
              </a:lnSpc>
            </a:pPr>
            <a:r>
              <a:rPr lang="en-US" sz="2400" spc="-40">
                <a:solidFill>
                  <a:srgbClr val="FFFFFF"/>
                </a:solidFill>
                <a:latin typeface="Poppins"/>
              </a:rPr>
              <a:t>On the left panel, under Generators, select JavaFX</a:t>
            </a:r>
          </a:p>
          <a:p>
            <a:pPr>
              <a:lnSpc>
                <a:spcPts val="3359"/>
              </a:lnSpc>
            </a:pPr>
          </a:p>
          <a:p>
            <a:pPr>
              <a:lnSpc>
                <a:spcPts val="3359"/>
              </a:lnSpc>
            </a:pPr>
            <a:r>
              <a:rPr lang="en-US" sz="2400" spc="-40">
                <a:solidFill>
                  <a:srgbClr val="FFFFFF"/>
                </a:solidFill>
                <a:latin typeface="Poppins"/>
              </a:rPr>
              <a:t>Provide the project name, select Maven as Build option and input group name.</a:t>
            </a:r>
          </a:p>
          <a:p>
            <a:pPr>
              <a:lnSpc>
                <a:spcPts val="3359"/>
              </a:lnSpc>
            </a:pPr>
          </a:p>
          <a:p>
            <a:pPr>
              <a:lnSpc>
                <a:spcPts val="3359"/>
              </a:lnSpc>
            </a:pPr>
            <a:r>
              <a:rPr lang="en-US" sz="2400" spc="-40">
                <a:solidFill>
                  <a:srgbClr val="FFFFFF"/>
                </a:solidFill>
                <a:latin typeface="Poppins"/>
              </a:rPr>
              <a:t>Click on Next</a:t>
            </a:r>
          </a:p>
          <a:p>
            <a:pPr>
              <a:lnSpc>
                <a:spcPts val="335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9732241" y="2743529"/>
            <a:ext cx="7527059" cy="6035037"/>
          </a:xfrm>
          <a:custGeom>
            <a:avLst/>
            <a:gdLst/>
            <a:ahLst/>
            <a:cxnLst/>
            <a:rect r="r" b="b" t="t" l="l"/>
            <a:pathLst>
              <a:path h="6035037" w="7527059">
                <a:moveTo>
                  <a:pt x="0" y="0"/>
                </a:moveTo>
                <a:lnTo>
                  <a:pt x="7527059" y="0"/>
                </a:lnTo>
                <a:lnTo>
                  <a:pt x="7527059" y="6035037"/>
                </a:lnTo>
                <a:lnTo>
                  <a:pt x="0" y="6035037"/>
                </a:lnTo>
                <a:lnTo>
                  <a:pt x="0" y="0"/>
                </a:lnTo>
                <a:close/>
              </a:path>
            </a:pathLst>
          </a:custGeom>
          <a:blipFill>
            <a:blip r:embed="rId2"/>
            <a:stretch>
              <a:fillRect l="0" t="0" r="0" b="0"/>
            </a:stretch>
          </a:blipFill>
        </p:spPr>
      </p:sp>
      <p:sp>
        <p:nvSpPr>
          <p:cNvPr name="TextBox 3" id="3"/>
          <p:cNvSpPr txBox="true"/>
          <p:nvPr/>
        </p:nvSpPr>
        <p:spPr>
          <a:xfrm rot="0">
            <a:off x="1521226" y="771525"/>
            <a:ext cx="14436775" cy="3157856"/>
          </a:xfrm>
          <a:prstGeom prst="rect">
            <a:avLst/>
          </a:prstGeom>
        </p:spPr>
        <p:txBody>
          <a:bodyPr anchor="t" rtlCol="false" tIns="0" lIns="0" bIns="0" rIns="0">
            <a:spAutoFit/>
          </a:bodyPr>
          <a:lstStyle/>
          <a:p>
            <a:pPr algn="ctr">
              <a:lnSpc>
                <a:spcPts val="12319"/>
              </a:lnSpc>
            </a:pPr>
            <a:r>
              <a:rPr lang="en-US" sz="8799" spc="-149">
                <a:solidFill>
                  <a:srgbClr val="FFFFFF"/>
                </a:solidFill>
                <a:latin typeface="Poppins Bold"/>
              </a:rPr>
              <a:t>Creating a JavaFX project</a:t>
            </a:r>
          </a:p>
          <a:p>
            <a:pPr algn="ctr">
              <a:lnSpc>
                <a:spcPts val="12319"/>
              </a:lnSpc>
              <a:spcBef>
                <a:spcPct val="0"/>
              </a:spcBef>
            </a:pPr>
          </a:p>
        </p:txBody>
      </p:sp>
      <p:sp>
        <p:nvSpPr>
          <p:cNvPr name="TextBox 4" id="4"/>
          <p:cNvSpPr txBox="true"/>
          <p:nvPr/>
        </p:nvSpPr>
        <p:spPr>
          <a:xfrm rot="0">
            <a:off x="1737763" y="4163766"/>
            <a:ext cx="7001850" cy="2101215"/>
          </a:xfrm>
          <a:prstGeom prst="rect">
            <a:avLst/>
          </a:prstGeom>
        </p:spPr>
        <p:txBody>
          <a:bodyPr anchor="t" rtlCol="false" tIns="0" lIns="0" bIns="0" rIns="0">
            <a:spAutoFit/>
          </a:bodyPr>
          <a:lstStyle/>
          <a:p>
            <a:pPr>
              <a:lnSpc>
                <a:spcPts val="3359"/>
              </a:lnSpc>
            </a:pPr>
            <a:r>
              <a:rPr lang="en-US" sz="2400" spc="-40">
                <a:solidFill>
                  <a:srgbClr val="FFFFFF"/>
                </a:solidFill>
                <a:latin typeface="Poppins"/>
              </a:rPr>
              <a:t>In the next wizard window, there is no need to put additional binaries right now so let all checkboxes unchecked</a:t>
            </a:r>
          </a:p>
          <a:p>
            <a:pPr>
              <a:lnSpc>
                <a:spcPts val="3359"/>
              </a:lnSpc>
            </a:pPr>
          </a:p>
          <a:p>
            <a:pPr>
              <a:lnSpc>
                <a:spcPts val="3359"/>
              </a:lnSpc>
              <a:spcBef>
                <a:spcPct val="0"/>
              </a:spcBef>
            </a:pPr>
            <a:r>
              <a:rPr lang="en-US" sz="2400" spc="-40">
                <a:solidFill>
                  <a:srgbClr val="FFFFFF"/>
                </a:solidFill>
                <a:latin typeface="Poppins"/>
              </a:rPr>
              <a:t>Click on Create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TextBox 2" id="2"/>
          <p:cNvSpPr txBox="true"/>
          <p:nvPr/>
        </p:nvSpPr>
        <p:spPr>
          <a:xfrm rot="0">
            <a:off x="1521226" y="771525"/>
            <a:ext cx="14436775" cy="3157856"/>
          </a:xfrm>
          <a:prstGeom prst="rect">
            <a:avLst/>
          </a:prstGeom>
        </p:spPr>
        <p:txBody>
          <a:bodyPr anchor="t" rtlCol="false" tIns="0" lIns="0" bIns="0" rIns="0">
            <a:spAutoFit/>
          </a:bodyPr>
          <a:lstStyle/>
          <a:p>
            <a:pPr algn="ctr">
              <a:lnSpc>
                <a:spcPts val="12319"/>
              </a:lnSpc>
            </a:pPr>
            <a:r>
              <a:rPr lang="en-US" sz="8799" spc="-149">
                <a:solidFill>
                  <a:srgbClr val="FFFFFF"/>
                </a:solidFill>
                <a:latin typeface="Poppins Bold"/>
              </a:rPr>
              <a:t>Creating a JavaFX project</a:t>
            </a:r>
          </a:p>
          <a:p>
            <a:pPr algn="ctr">
              <a:lnSpc>
                <a:spcPts val="12319"/>
              </a:lnSpc>
              <a:spcBef>
                <a:spcPct val="0"/>
              </a:spcBef>
            </a:pPr>
          </a:p>
        </p:txBody>
      </p:sp>
      <p:sp>
        <p:nvSpPr>
          <p:cNvPr name="TextBox 3" id="3"/>
          <p:cNvSpPr txBox="true"/>
          <p:nvPr/>
        </p:nvSpPr>
        <p:spPr>
          <a:xfrm rot="0">
            <a:off x="1521226" y="4275669"/>
            <a:ext cx="7001850" cy="1682115"/>
          </a:xfrm>
          <a:prstGeom prst="rect">
            <a:avLst/>
          </a:prstGeom>
        </p:spPr>
        <p:txBody>
          <a:bodyPr anchor="t" rtlCol="false" tIns="0" lIns="0" bIns="0" rIns="0">
            <a:spAutoFit/>
          </a:bodyPr>
          <a:lstStyle/>
          <a:p>
            <a:pPr>
              <a:lnSpc>
                <a:spcPts val="3359"/>
              </a:lnSpc>
              <a:spcBef>
                <a:spcPct val="0"/>
              </a:spcBef>
            </a:pPr>
            <a:r>
              <a:rPr lang="en-US" sz="2400" spc="-40">
                <a:solidFill>
                  <a:srgbClr val="FFFFFF"/>
                </a:solidFill>
                <a:latin typeface="Poppins"/>
              </a:rPr>
              <a:t>The default project structure comes with default classes. Locate the HelloApplication.java and HelloController.java files and delete them from their package</a:t>
            </a:r>
          </a:p>
        </p:txBody>
      </p:sp>
      <p:sp>
        <p:nvSpPr>
          <p:cNvPr name="Freeform 4" id="4"/>
          <p:cNvSpPr/>
          <p:nvPr/>
        </p:nvSpPr>
        <p:spPr>
          <a:xfrm flipH="false" flipV="false" rot="0">
            <a:off x="11333556" y="2836032"/>
            <a:ext cx="5046618" cy="6601032"/>
          </a:xfrm>
          <a:custGeom>
            <a:avLst/>
            <a:gdLst/>
            <a:ahLst/>
            <a:cxnLst/>
            <a:rect r="r" b="b" t="t" l="l"/>
            <a:pathLst>
              <a:path h="6601032" w="5046618">
                <a:moveTo>
                  <a:pt x="0" y="0"/>
                </a:moveTo>
                <a:lnTo>
                  <a:pt x="5046618" y="0"/>
                </a:lnTo>
                <a:lnTo>
                  <a:pt x="5046618" y="6601032"/>
                </a:lnTo>
                <a:lnTo>
                  <a:pt x="0" y="6601032"/>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TextBox 2" id="2"/>
          <p:cNvSpPr txBox="true"/>
          <p:nvPr/>
        </p:nvSpPr>
        <p:spPr>
          <a:xfrm rot="0">
            <a:off x="1521226" y="771525"/>
            <a:ext cx="14436775" cy="3157856"/>
          </a:xfrm>
          <a:prstGeom prst="rect">
            <a:avLst/>
          </a:prstGeom>
        </p:spPr>
        <p:txBody>
          <a:bodyPr anchor="t" rtlCol="false" tIns="0" lIns="0" bIns="0" rIns="0">
            <a:spAutoFit/>
          </a:bodyPr>
          <a:lstStyle/>
          <a:p>
            <a:pPr algn="ctr">
              <a:lnSpc>
                <a:spcPts val="12319"/>
              </a:lnSpc>
            </a:pPr>
            <a:r>
              <a:rPr lang="en-US" sz="8799" spc="-149">
                <a:solidFill>
                  <a:srgbClr val="FFFFFF"/>
                </a:solidFill>
                <a:latin typeface="Poppins Bold"/>
              </a:rPr>
              <a:t>Creating a JavaFX project</a:t>
            </a:r>
          </a:p>
          <a:p>
            <a:pPr algn="ctr">
              <a:lnSpc>
                <a:spcPts val="12319"/>
              </a:lnSpc>
              <a:spcBef>
                <a:spcPct val="0"/>
              </a:spcBef>
            </a:pPr>
          </a:p>
        </p:txBody>
      </p:sp>
      <p:sp>
        <p:nvSpPr>
          <p:cNvPr name="TextBox 3" id="3"/>
          <p:cNvSpPr txBox="true"/>
          <p:nvPr/>
        </p:nvSpPr>
        <p:spPr>
          <a:xfrm rot="0">
            <a:off x="1521226" y="4275669"/>
            <a:ext cx="7001850" cy="1263015"/>
          </a:xfrm>
          <a:prstGeom prst="rect">
            <a:avLst/>
          </a:prstGeom>
        </p:spPr>
        <p:txBody>
          <a:bodyPr anchor="t" rtlCol="false" tIns="0" lIns="0" bIns="0" rIns="0">
            <a:spAutoFit/>
          </a:bodyPr>
          <a:lstStyle/>
          <a:p>
            <a:pPr>
              <a:lnSpc>
                <a:spcPts val="3359"/>
              </a:lnSpc>
              <a:spcBef>
                <a:spcPct val="0"/>
              </a:spcBef>
            </a:pPr>
            <a:r>
              <a:rPr lang="en-US" sz="2400" spc="-40">
                <a:solidFill>
                  <a:srgbClr val="FFFFFF"/>
                </a:solidFill>
                <a:latin typeface="Poppins"/>
              </a:rPr>
              <a:t>In src &gt; main &gt; resources delete everything starting from the highest directory so it leaves the resources directory empty</a:t>
            </a:r>
          </a:p>
        </p:txBody>
      </p:sp>
      <p:sp>
        <p:nvSpPr>
          <p:cNvPr name="Freeform 4" id="4"/>
          <p:cNvSpPr/>
          <p:nvPr/>
        </p:nvSpPr>
        <p:spPr>
          <a:xfrm flipH="false" flipV="false" rot="0">
            <a:off x="11290298" y="3005822"/>
            <a:ext cx="4667702" cy="6550533"/>
          </a:xfrm>
          <a:custGeom>
            <a:avLst/>
            <a:gdLst/>
            <a:ahLst/>
            <a:cxnLst/>
            <a:rect r="r" b="b" t="t" l="l"/>
            <a:pathLst>
              <a:path h="6550533" w="4667702">
                <a:moveTo>
                  <a:pt x="0" y="0"/>
                </a:moveTo>
                <a:lnTo>
                  <a:pt x="4667702" y="0"/>
                </a:lnTo>
                <a:lnTo>
                  <a:pt x="4667702" y="6550533"/>
                </a:lnTo>
                <a:lnTo>
                  <a:pt x="0" y="6550533"/>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TextBox 2" id="2"/>
          <p:cNvSpPr txBox="true"/>
          <p:nvPr/>
        </p:nvSpPr>
        <p:spPr>
          <a:xfrm rot="0">
            <a:off x="1521226" y="771525"/>
            <a:ext cx="14436775" cy="3157856"/>
          </a:xfrm>
          <a:prstGeom prst="rect">
            <a:avLst/>
          </a:prstGeom>
        </p:spPr>
        <p:txBody>
          <a:bodyPr anchor="t" rtlCol="false" tIns="0" lIns="0" bIns="0" rIns="0">
            <a:spAutoFit/>
          </a:bodyPr>
          <a:lstStyle/>
          <a:p>
            <a:pPr algn="ctr">
              <a:lnSpc>
                <a:spcPts val="12319"/>
              </a:lnSpc>
            </a:pPr>
            <a:r>
              <a:rPr lang="en-US" sz="8799" spc="-149">
                <a:solidFill>
                  <a:srgbClr val="FFFFFF"/>
                </a:solidFill>
                <a:latin typeface="Poppins Bold"/>
              </a:rPr>
              <a:t>Creating a JavaFX project</a:t>
            </a:r>
          </a:p>
          <a:p>
            <a:pPr algn="ctr">
              <a:lnSpc>
                <a:spcPts val="12319"/>
              </a:lnSpc>
              <a:spcBef>
                <a:spcPct val="0"/>
              </a:spcBef>
            </a:pPr>
          </a:p>
        </p:txBody>
      </p:sp>
      <p:sp>
        <p:nvSpPr>
          <p:cNvPr name="TextBox 3" id="3"/>
          <p:cNvSpPr txBox="true"/>
          <p:nvPr/>
        </p:nvSpPr>
        <p:spPr>
          <a:xfrm rot="0">
            <a:off x="1521226" y="4275669"/>
            <a:ext cx="7001850" cy="843915"/>
          </a:xfrm>
          <a:prstGeom prst="rect">
            <a:avLst/>
          </a:prstGeom>
        </p:spPr>
        <p:txBody>
          <a:bodyPr anchor="t" rtlCol="false" tIns="0" lIns="0" bIns="0" rIns="0">
            <a:spAutoFit/>
          </a:bodyPr>
          <a:lstStyle/>
          <a:p>
            <a:pPr>
              <a:lnSpc>
                <a:spcPts val="3359"/>
              </a:lnSpc>
              <a:spcBef>
                <a:spcPct val="0"/>
              </a:spcBef>
            </a:pPr>
            <a:r>
              <a:rPr lang="en-US" sz="2400" spc="-40">
                <a:solidFill>
                  <a:srgbClr val="FFFFFF"/>
                </a:solidFill>
                <a:latin typeface="Poppins"/>
              </a:rPr>
              <a:t>Create the Main.java file in the current package (i.e com.video.rental.app.Main.java)</a:t>
            </a:r>
          </a:p>
        </p:txBody>
      </p:sp>
      <p:sp>
        <p:nvSpPr>
          <p:cNvPr name="Freeform 4" id="4"/>
          <p:cNvSpPr/>
          <p:nvPr/>
        </p:nvSpPr>
        <p:spPr>
          <a:xfrm flipH="false" flipV="false" rot="0">
            <a:off x="9243902" y="2613985"/>
            <a:ext cx="6714098" cy="7106689"/>
          </a:xfrm>
          <a:custGeom>
            <a:avLst/>
            <a:gdLst/>
            <a:ahLst/>
            <a:cxnLst/>
            <a:rect r="r" b="b" t="t" l="l"/>
            <a:pathLst>
              <a:path h="7106689" w="6714098">
                <a:moveTo>
                  <a:pt x="0" y="0"/>
                </a:moveTo>
                <a:lnTo>
                  <a:pt x="6714098" y="0"/>
                </a:lnTo>
                <a:lnTo>
                  <a:pt x="6714098" y="7106689"/>
                </a:lnTo>
                <a:lnTo>
                  <a:pt x="0" y="7106689"/>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DAF-19jBU6Y</dc:identifier>
  <dcterms:modified xsi:type="dcterms:W3CDTF">2011-08-01T06:04:30Z</dcterms:modified>
  <cp:revision>1</cp:revision>
  <dc:title>JAVAFX</dc:title>
</cp:coreProperties>
</file>